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80" r:id="rId2"/>
  </p:sldMasterIdLst>
  <p:notesMasterIdLst>
    <p:notesMasterId r:id="rId135"/>
  </p:notesMasterIdLst>
  <p:handoutMasterIdLst>
    <p:handoutMasterId r:id="rId136"/>
  </p:handoutMasterIdLst>
  <p:sldIdLst>
    <p:sldId id="327" r:id="rId3"/>
    <p:sldId id="471" r:id="rId4"/>
    <p:sldId id="750" r:id="rId5"/>
    <p:sldId id="473" r:id="rId6"/>
    <p:sldId id="495" r:id="rId7"/>
    <p:sldId id="496" r:id="rId8"/>
    <p:sldId id="566" r:id="rId9"/>
    <p:sldId id="734" r:id="rId10"/>
    <p:sldId id="501" r:id="rId11"/>
    <p:sldId id="508" r:id="rId12"/>
    <p:sldId id="517" r:id="rId13"/>
    <p:sldId id="504" r:id="rId14"/>
    <p:sldId id="505" r:id="rId15"/>
    <p:sldId id="506" r:id="rId16"/>
    <p:sldId id="507" r:id="rId17"/>
    <p:sldId id="503" r:id="rId18"/>
    <p:sldId id="497" r:id="rId19"/>
    <p:sldId id="940" r:id="rId20"/>
    <p:sldId id="498" r:id="rId21"/>
    <p:sldId id="735" r:id="rId22"/>
    <p:sldId id="489" r:id="rId23"/>
    <p:sldId id="388" r:id="rId24"/>
    <p:sldId id="261" r:id="rId25"/>
    <p:sldId id="287" r:id="rId26"/>
    <p:sldId id="499" r:id="rId27"/>
    <p:sldId id="500" r:id="rId28"/>
    <p:sldId id="395" r:id="rId29"/>
    <p:sldId id="298" r:id="rId30"/>
    <p:sldId id="290" r:id="rId31"/>
    <p:sldId id="292" r:id="rId32"/>
    <p:sldId id="751" r:id="rId33"/>
    <p:sldId id="752" r:id="rId34"/>
    <p:sldId id="753" r:id="rId35"/>
    <p:sldId id="754" r:id="rId36"/>
    <p:sldId id="736" r:id="rId37"/>
    <p:sldId id="703" r:id="rId38"/>
    <p:sldId id="702" r:id="rId39"/>
    <p:sldId id="688" r:id="rId40"/>
    <p:sldId id="689" r:id="rId41"/>
    <p:sldId id="690" r:id="rId42"/>
    <p:sldId id="705" r:id="rId43"/>
    <p:sldId id="709" r:id="rId44"/>
    <p:sldId id="756" r:id="rId45"/>
    <p:sldId id="717" r:id="rId46"/>
    <p:sldId id="712" r:id="rId47"/>
    <p:sldId id="728" r:id="rId48"/>
    <p:sldId id="713" r:id="rId49"/>
    <p:sldId id="714" r:id="rId50"/>
    <p:sldId id="715" r:id="rId51"/>
    <p:sldId id="692" r:id="rId52"/>
    <p:sldId id="701" r:id="rId53"/>
    <p:sldId id="745" r:id="rId54"/>
    <p:sldId id="941" r:id="rId55"/>
    <p:sldId id="675" r:id="rId56"/>
    <p:sldId id="665" r:id="rId57"/>
    <p:sldId id="716" r:id="rId58"/>
    <p:sldId id="733" r:id="rId59"/>
    <p:sldId id="755" r:id="rId60"/>
    <p:sldId id="738" r:id="rId61"/>
    <p:sldId id="575" r:id="rId62"/>
    <p:sldId id="577" r:id="rId63"/>
    <p:sldId id="578" r:id="rId64"/>
    <p:sldId id="581" r:id="rId65"/>
    <p:sldId id="582" r:id="rId66"/>
    <p:sldId id="585" r:id="rId67"/>
    <p:sldId id="586" r:id="rId68"/>
    <p:sldId id="639" r:id="rId69"/>
    <p:sldId id="589" r:id="rId70"/>
    <p:sldId id="638" r:id="rId71"/>
    <p:sldId id="598" r:id="rId72"/>
    <p:sldId id="599" r:id="rId73"/>
    <p:sldId id="607" r:id="rId74"/>
    <p:sldId id="608" r:id="rId75"/>
    <p:sldId id="609" r:id="rId76"/>
    <p:sldId id="610" r:id="rId77"/>
    <p:sldId id="611" r:id="rId78"/>
    <p:sldId id="612" r:id="rId79"/>
    <p:sldId id="624" r:id="rId80"/>
    <p:sldId id="625" r:id="rId81"/>
    <p:sldId id="627" r:id="rId82"/>
    <p:sldId id="628" r:id="rId83"/>
    <p:sldId id="629" r:id="rId84"/>
    <p:sldId id="630" r:id="rId85"/>
    <p:sldId id="636" r:id="rId86"/>
    <p:sldId id="634" r:id="rId87"/>
    <p:sldId id="640" r:id="rId88"/>
    <p:sldId id="641" r:id="rId89"/>
    <p:sldId id="644" r:id="rId90"/>
    <p:sldId id="645" r:id="rId91"/>
    <p:sldId id="647" r:id="rId92"/>
    <p:sldId id="757" r:id="rId93"/>
    <p:sldId id="494" r:id="rId94"/>
    <p:sldId id="749" r:id="rId95"/>
    <p:sldId id="758" r:id="rId96"/>
    <p:sldId id="759" r:id="rId97"/>
    <p:sldId id="372" r:id="rId98"/>
    <p:sldId id="373" r:id="rId99"/>
    <p:sldId id="375" r:id="rId100"/>
    <p:sldId id="376" r:id="rId101"/>
    <p:sldId id="377" r:id="rId102"/>
    <p:sldId id="378" r:id="rId103"/>
    <p:sldId id="739" r:id="rId104"/>
    <p:sldId id="725" r:id="rId105"/>
    <p:sldId id="724" r:id="rId106"/>
    <p:sldId id="748" r:id="rId107"/>
    <p:sldId id="747" r:id="rId108"/>
    <p:sldId id="492" r:id="rId109"/>
    <p:sldId id="519" r:id="rId110"/>
    <p:sldId id="520" r:id="rId111"/>
    <p:sldId id="524" r:id="rId112"/>
    <p:sldId id="526" r:id="rId113"/>
    <p:sldId id="527" r:id="rId114"/>
    <p:sldId id="530" r:id="rId115"/>
    <p:sldId id="531" r:id="rId116"/>
    <p:sldId id="532" r:id="rId117"/>
    <p:sldId id="533" r:id="rId118"/>
    <p:sldId id="534" r:id="rId119"/>
    <p:sldId id="658" r:id="rId120"/>
    <p:sldId id="746" r:id="rId121"/>
    <p:sldId id="427" r:id="rId122"/>
    <p:sldId id="476" r:id="rId123"/>
    <p:sldId id="448" r:id="rId124"/>
    <p:sldId id="742" r:id="rId125"/>
    <p:sldId id="720" r:id="rId126"/>
    <p:sldId id="437" r:id="rId127"/>
    <p:sldId id="431" r:id="rId128"/>
    <p:sldId id="432" r:id="rId129"/>
    <p:sldId id="433" r:id="rId130"/>
    <p:sldId id="434" r:id="rId131"/>
    <p:sldId id="435" r:id="rId132"/>
    <p:sldId id="436" r:id="rId133"/>
    <p:sldId id="424" r:id="rId134"/>
  </p:sldIdLst>
  <p:sldSz cx="9144000" cy="6858000" type="screen4x3"/>
  <p:notesSz cx="7023100" cy="93091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C3A7BF"/>
    <a:srgbClr val="36F927"/>
    <a:srgbClr val="9900CC"/>
    <a:srgbClr val="001E00"/>
    <a:srgbClr val="006600"/>
    <a:srgbClr val="CC3300"/>
    <a:srgbClr val="003300"/>
    <a:srgbClr val="003366"/>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660" autoAdjust="0"/>
    <p:restoredTop sz="93108" autoAdjust="0"/>
  </p:normalViewPr>
  <p:slideViewPr>
    <p:cSldViewPr>
      <p:cViewPr varScale="1">
        <p:scale>
          <a:sx n="79" d="100"/>
          <a:sy n="79" d="100"/>
        </p:scale>
        <p:origin x="1147" y="8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Lst>
  </p:outlineViewPr>
  <p:notesTextViewPr>
    <p:cViewPr>
      <p:scale>
        <a:sx n="3" d="2"/>
        <a:sy n="3" d="2"/>
      </p:scale>
      <p:origin x="0" y="0"/>
    </p:cViewPr>
  </p:notesTextViewPr>
  <p:sorterViewPr>
    <p:cViewPr varScale="1">
      <p:scale>
        <a:sx n="1" d="1"/>
        <a:sy n="1" d="1"/>
      </p:scale>
      <p:origin x="0" y="-960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viewProps" Target="view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theme" Target="theme/theme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notesMaster" Target="notesMasters/notesMaster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handoutMaster" Target="handoutMasters/handout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s>
</file>

<file path=ppt/_rels/viewProps.xml.rels><?xml version="1.0" encoding="UTF-8" standalone="yes"?>
<Relationships xmlns="http://schemas.openxmlformats.org/package/2006/relationships"><Relationship Id="rId8" Type="http://schemas.openxmlformats.org/officeDocument/2006/relationships/slide" Target="slides/slide25.xml"/><Relationship Id="rId3" Type="http://schemas.openxmlformats.org/officeDocument/2006/relationships/slide" Target="slides/slide7.xml"/><Relationship Id="rId7" Type="http://schemas.openxmlformats.org/officeDocument/2006/relationships/slide" Target="slides/slide19.xml"/><Relationship Id="rId2" Type="http://schemas.openxmlformats.org/officeDocument/2006/relationships/slide" Target="slides/slide6.xml"/><Relationship Id="rId1" Type="http://schemas.openxmlformats.org/officeDocument/2006/relationships/slide" Target="slides/slide2.xml"/><Relationship Id="rId6" Type="http://schemas.openxmlformats.org/officeDocument/2006/relationships/slide" Target="slides/slide17.xml"/><Relationship Id="rId5" Type="http://schemas.openxmlformats.org/officeDocument/2006/relationships/slide" Target="slides/slide14.xml"/><Relationship Id="rId4" Type="http://schemas.openxmlformats.org/officeDocument/2006/relationships/slide" Target="slides/slide9.xml"/><Relationship Id="rId9" Type="http://schemas.openxmlformats.org/officeDocument/2006/relationships/slide" Target="slides/slide103.xml"/></Relationships>
</file>

<file path=ppt/charts/_rels/chart1.xml.rels><?xml version="1.0" encoding="UTF-8" standalone="yes"?>
<Relationships xmlns="http://schemas.openxmlformats.org/package/2006/relationships"><Relationship Id="rId2" Type="http://schemas.openxmlformats.org/officeDocument/2006/relationships/oleObject" Target="file:///E:\air_quality\Fire\Training\PM%20std%20history.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b="1" i="0" u="none" strike="noStrike" baseline="0">
                <a:solidFill>
                  <a:srgbClr val="000000"/>
                </a:solidFill>
                <a:latin typeface="Arial"/>
                <a:ea typeface="Arial"/>
                <a:cs typeface="Arial"/>
              </a:defRPr>
            </a:pPr>
            <a:r>
              <a:rPr lang="en-US"/>
              <a:t>History of US Particulate Standards</a:t>
            </a:r>
          </a:p>
        </c:rich>
      </c:tx>
      <c:layout>
        <c:manualLayout>
          <c:xMode val="edge"/>
          <c:yMode val="edge"/>
          <c:x val="0.19422863485016648"/>
          <c:y val="1.9575856443719411E-2"/>
        </c:manualLayout>
      </c:layout>
      <c:overlay val="0"/>
      <c:spPr>
        <a:noFill/>
        <a:ln w="25400">
          <a:noFill/>
        </a:ln>
      </c:spPr>
    </c:title>
    <c:autoTitleDeleted val="0"/>
    <c:plotArea>
      <c:layout>
        <c:manualLayout>
          <c:layoutTarget val="inner"/>
          <c:xMode val="edge"/>
          <c:yMode val="edge"/>
          <c:x val="0.11875693673695893"/>
          <c:y val="0.17455138662316477"/>
          <c:w val="0.80355160932297442"/>
          <c:h val="0.71615008156606852"/>
        </c:manualLayout>
      </c:layout>
      <c:scatterChart>
        <c:scatterStyle val="lineMarker"/>
        <c:varyColors val="0"/>
        <c:ser>
          <c:idx val="0"/>
          <c:order val="0"/>
          <c:tx>
            <c:strRef>
              <c:f>Sheet1!$D$9</c:f>
              <c:strCache>
                <c:ptCount val="1"/>
                <c:pt idx="0">
                  <c:v>annual </c:v>
                </c:pt>
              </c:strCache>
            </c:strRef>
          </c:tx>
          <c:spPr>
            <a:ln w="28575">
              <a:noFill/>
            </a:ln>
          </c:spPr>
          <c:marker>
            <c:symbol val="diamond"/>
            <c:size val="12"/>
            <c:spPr>
              <a:solidFill>
                <a:srgbClr val="000080"/>
              </a:solidFill>
              <a:ln>
                <a:solidFill>
                  <a:srgbClr val="000080"/>
                </a:solidFill>
                <a:prstDash val="solid"/>
              </a:ln>
            </c:spPr>
          </c:marker>
          <c:xVal>
            <c:numRef>
              <c:f>Sheet1!$C$10:$C$14</c:f>
              <c:numCache>
                <c:formatCode>General</c:formatCode>
                <c:ptCount val="5"/>
                <c:pt idx="0">
                  <c:v>1971</c:v>
                </c:pt>
                <c:pt idx="1">
                  <c:v>1987</c:v>
                </c:pt>
                <c:pt idx="2">
                  <c:v>1997</c:v>
                </c:pt>
                <c:pt idx="3">
                  <c:v>2006</c:v>
                </c:pt>
                <c:pt idx="4">
                  <c:v>2012</c:v>
                </c:pt>
              </c:numCache>
            </c:numRef>
          </c:xVal>
          <c:yVal>
            <c:numRef>
              <c:f>Sheet1!$D$10:$D$14</c:f>
              <c:numCache>
                <c:formatCode>General</c:formatCode>
                <c:ptCount val="5"/>
                <c:pt idx="0">
                  <c:v>75</c:v>
                </c:pt>
                <c:pt idx="1">
                  <c:v>50</c:v>
                </c:pt>
                <c:pt idx="2">
                  <c:v>15</c:v>
                </c:pt>
                <c:pt idx="3">
                  <c:v>15</c:v>
                </c:pt>
                <c:pt idx="4">
                  <c:v>12</c:v>
                </c:pt>
              </c:numCache>
            </c:numRef>
          </c:yVal>
          <c:smooth val="0"/>
          <c:extLst>
            <c:ext xmlns:c16="http://schemas.microsoft.com/office/drawing/2014/chart" uri="{C3380CC4-5D6E-409C-BE32-E72D297353CC}">
              <c16:uniqueId val="{00000000-3132-4D77-9457-10FB56425CE2}"/>
            </c:ext>
          </c:extLst>
        </c:ser>
        <c:ser>
          <c:idx val="1"/>
          <c:order val="1"/>
          <c:tx>
            <c:v>24-hr</c:v>
          </c:tx>
          <c:spPr>
            <a:ln w="28575">
              <a:noFill/>
            </a:ln>
          </c:spPr>
          <c:xVal>
            <c:numRef>
              <c:f>Sheet1!$C$10:$C$14</c:f>
              <c:numCache>
                <c:formatCode>General</c:formatCode>
                <c:ptCount val="5"/>
                <c:pt idx="0">
                  <c:v>1971</c:v>
                </c:pt>
                <c:pt idx="1">
                  <c:v>1987</c:v>
                </c:pt>
                <c:pt idx="2">
                  <c:v>1997</c:v>
                </c:pt>
                <c:pt idx="3">
                  <c:v>2006</c:v>
                </c:pt>
                <c:pt idx="4">
                  <c:v>2012</c:v>
                </c:pt>
              </c:numCache>
            </c:numRef>
          </c:xVal>
          <c:yVal>
            <c:numRef>
              <c:f>Sheet1!$E$10:$E$14</c:f>
              <c:numCache>
                <c:formatCode>General</c:formatCode>
                <c:ptCount val="5"/>
                <c:pt idx="0">
                  <c:v>260</c:v>
                </c:pt>
                <c:pt idx="1">
                  <c:v>150</c:v>
                </c:pt>
                <c:pt idx="2">
                  <c:v>65</c:v>
                </c:pt>
                <c:pt idx="3">
                  <c:v>35</c:v>
                </c:pt>
                <c:pt idx="4">
                  <c:v>35</c:v>
                </c:pt>
              </c:numCache>
            </c:numRef>
          </c:yVal>
          <c:smooth val="0"/>
          <c:extLst>
            <c:ext xmlns:c16="http://schemas.microsoft.com/office/drawing/2014/chart" uri="{C3380CC4-5D6E-409C-BE32-E72D297353CC}">
              <c16:uniqueId val="{00000001-3132-4D77-9457-10FB56425CE2}"/>
            </c:ext>
          </c:extLst>
        </c:ser>
        <c:dLbls>
          <c:showLegendKey val="0"/>
          <c:showVal val="0"/>
          <c:showCatName val="0"/>
          <c:showSerName val="0"/>
          <c:showPercent val="0"/>
          <c:showBubbleSize val="0"/>
        </c:dLbls>
        <c:axId val="389370936"/>
        <c:axId val="389368192"/>
      </c:scatterChart>
      <c:valAx>
        <c:axId val="389370936"/>
        <c:scaling>
          <c:orientation val="minMax"/>
          <c:min val="1970"/>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575" b="0" i="0" u="none" strike="noStrike" baseline="0">
                <a:solidFill>
                  <a:srgbClr val="000000"/>
                </a:solidFill>
                <a:latin typeface="Arial"/>
                <a:ea typeface="Arial"/>
                <a:cs typeface="Arial"/>
              </a:defRPr>
            </a:pPr>
            <a:endParaRPr lang="en-US"/>
          </a:p>
        </c:txPr>
        <c:crossAx val="389368192"/>
        <c:crosses val="autoZero"/>
        <c:crossBetween val="midCat"/>
        <c:majorUnit val="10"/>
      </c:valAx>
      <c:valAx>
        <c:axId val="389368192"/>
        <c:scaling>
          <c:orientation val="minMax"/>
        </c:scaling>
        <c:delete val="0"/>
        <c:axPos val="l"/>
        <c:majorGridlines>
          <c:spPr>
            <a:ln w="3175">
              <a:solidFill>
                <a:srgbClr val="000000"/>
              </a:solidFill>
              <a:prstDash val="solid"/>
            </a:ln>
          </c:spPr>
        </c:majorGridlines>
        <c:title>
          <c:tx>
            <c:rich>
              <a:bodyPr/>
              <a:lstStyle/>
              <a:p>
                <a:pPr>
                  <a:defRPr sz="1950" b="1" i="0" u="none" strike="noStrike" baseline="0">
                    <a:solidFill>
                      <a:srgbClr val="000000"/>
                    </a:solidFill>
                    <a:latin typeface="Arial"/>
                    <a:ea typeface="Arial"/>
                    <a:cs typeface="Arial"/>
                  </a:defRPr>
                </a:pPr>
                <a:r>
                  <a:rPr lang="en-US"/>
                  <a:t>Concentration (ug/m3)  </a:t>
                </a:r>
              </a:p>
            </c:rich>
          </c:tx>
          <c:layout>
            <c:manualLayout>
              <c:xMode val="edge"/>
              <c:yMode val="edge"/>
              <c:x val="6.6592674805771362E-3"/>
              <c:y val="0.29853181076672103"/>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575" b="0" i="0" u="none" strike="noStrike" baseline="0">
                <a:solidFill>
                  <a:srgbClr val="000000"/>
                </a:solidFill>
                <a:latin typeface="Arial"/>
                <a:ea typeface="Arial"/>
                <a:cs typeface="Arial"/>
              </a:defRPr>
            </a:pPr>
            <a:endParaRPr lang="en-US"/>
          </a:p>
        </c:txPr>
        <c:crossAx val="389370936"/>
        <c:crosses val="autoZero"/>
        <c:crossBetween val="midCat"/>
      </c:valAx>
      <c:spPr>
        <a:noFill/>
        <a:ln w="12700">
          <a:solidFill>
            <a:srgbClr val="808080"/>
          </a:solidFill>
          <a:prstDash val="solid"/>
        </a:ln>
      </c:spPr>
    </c:plotArea>
    <c:legend>
      <c:legendPos val="r"/>
      <c:layout>
        <c:manualLayout>
          <c:xMode val="edge"/>
          <c:yMode val="edge"/>
          <c:x val="0.76935629994086474"/>
          <c:y val="0.4113307043797339"/>
          <c:w val="0.14481314142058543"/>
          <c:h val="0.12208038432390084"/>
        </c:manualLayout>
      </c:layout>
      <c:overlay val="0"/>
      <c:spPr>
        <a:ln>
          <a:solidFill>
            <a:schemeClr val="tx1"/>
          </a:solidFill>
        </a:ln>
        <a:effectLst>
          <a:outerShdw blurRad="50800" dist="50800" dir="5400000" algn="ctr" rotWithShape="0">
            <a:schemeClr val="bg1"/>
          </a:outerShdw>
        </a:effectLst>
      </c:spPr>
      <c:txPr>
        <a:bodyPr/>
        <a:lstStyle/>
        <a:p>
          <a:pPr>
            <a:defRPr sz="1800"/>
          </a:pPr>
          <a:endParaRPr lang="en-US"/>
        </a:p>
      </c:txPr>
    </c:legend>
    <c:plotVisOnly val="1"/>
    <c:dispBlanksAs val="gap"/>
    <c:showDLblsOverMax val="0"/>
  </c:chart>
  <c:spPr>
    <a:solidFill>
      <a:schemeClr val="bg1"/>
    </a:solid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0"/>
            <a:ext cx="3043762" cy="46512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14339" name="Rectangle 3"/>
          <p:cNvSpPr>
            <a:spLocks noGrp="1" noChangeArrowheads="1"/>
          </p:cNvSpPr>
          <p:nvPr>
            <p:ph type="dt" sz="quarter" idx="1"/>
          </p:nvPr>
        </p:nvSpPr>
        <p:spPr bwMode="auto">
          <a:xfrm>
            <a:off x="3979339" y="0"/>
            <a:ext cx="3043761" cy="46512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14340" name="Rectangle 4"/>
          <p:cNvSpPr>
            <a:spLocks noGrp="1" noChangeArrowheads="1"/>
          </p:cNvSpPr>
          <p:nvPr>
            <p:ph type="ftr" sz="quarter" idx="2"/>
          </p:nvPr>
        </p:nvSpPr>
        <p:spPr bwMode="auto">
          <a:xfrm>
            <a:off x="1" y="8843974"/>
            <a:ext cx="3043762" cy="46512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14341" name="Rectangle 5"/>
          <p:cNvSpPr>
            <a:spLocks noGrp="1" noChangeArrowheads="1"/>
          </p:cNvSpPr>
          <p:nvPr>
            <p:ph type="sldNum" sz="quarter" idx="3"/>
          </p:nvPr>
        </p:nvSpPr>
        <p:spPr bwMode="auto">
          <a:xfrm>
            <a:off x="3979339" y="8843974"/>
            <a:ext cx="3043761" cy="46512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8D52A819-213C-43A3-BBAC-A4631E3D7B3A}" type="slidenum">
              <a:rPr lang="en-US"/>
              <a:pPr>
                <a:defRPr/>
              </a:pPr>
              <a:t>‹#›</a:t>
            </a:fld>
            <a:endParaRPr lang="en-US"/>
          </a:p>
        </p:txBody>
      </p:sp>
    </p:spTree>
    <p:extLst>
      <p:ext uri="{BB962C8B-B14F-4D97-AF65-F5344CB8AC3E}">
        <p14:creationId xmlns:p14="http://schemas.microsoft.com/office/powerpoint/2010/main" val="399891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3013937" cy="4733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44035" name="Rectangle 3"/>
          <p:cNvSpPr>
            <a:spLocks noGrp="1" noChangeArrowheads="1"/>
          </p:cNvSpPr>
          <p:nvPr>
            <p:ph type="dt" idx="1"/>
          </p:nvPr>
        </p:nvSpPr>
        <p:spPr bwMode="auto">
          <a:xfrm>
            <a:off x="3993466" y="0"/>
            <a:ext cx="3013937" cy="4733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39940" name="Rectangle 4"/>
          <p:cNvSpPr>
            <a:spLocks noGrp="1" noRot="1" noChangeAspect="1" noChangeArrowheads="1" noTextEdit="1"/>
          </p:cNvSpPr>
          <p:nvPr>
            <p:ph type="sldImg" idx="2"/>
          </p:nvPr>
        </p:nvSpPr>
        <p:spPr bwMode="auto">
          <a:xfrm>
            <a:off x="1227138" y="709613"/>
            <a:ext cx="4629150" cy="3471862"/>
          </a:xfrm>
          <a:prstGeom prst="rect">
            <a:avLst/>
          </a:prstGeom>
          <a:noFill/>
          <a:ln w="9525">
            <a:solidFill>
              <a:srgbClr val="000000"/>
            </a:solidFill>
            <a:miter lim="800000"/>
            <a:headEnd/>
            <a:tailEnd/>
          </a:ln>
        </p:spPr>
      </p:sp>
      <p:sp>
        <p:nvSpPr>
          <p:cNvPr id="44037" name="Rectangle 5"/>
          <p:cNvSpPr>
            <a:spLocks noGrp="1" noChangeArrowheads="1"/>
          </p:cNvSpPr>
          <p:nvPr>
            <p:ph type="body" sz="quarter" idx="3"/>
          </p:nvPr>
        </p:nvSpPr>
        <p:spPr bwMode="auto">
          <a:xfrm>
            <a:off x="904181" y="4417878"/>
            <a:ext cx="5199041" cy="418120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4038" name="Rectangle 6"/>
          <p:cNvSpPr>
            <a:spLocks noGrp="1" noChangeArrowheads="1"/>
          </p:cNvSpPr>
          <p:nvPr>
            <p:ph type="ftr" sz="quarter" idx="4"/>
          </p:nvPr>
        </p:nvSpPr>
        <p:spPr bwMode="auto">
          <a:xfrm>
            <a:off x="0" y="8835756"/>
            <a:ext cx="3013937" cy="47334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44039" name="Rectangle 7"/>
          <p:cNvSpPr>
            <a:spLocks noGrp="1" noChangeArrowheads="1"/>
          </p:cNvSpPr>
          <p:nvPr>
            <p:ph type="sldNum" sz="quarter" idx="5"/>
          </p:nvPr>
        </p:nvSpPr>
        <p:spPr bwMode="auto">
          <a:xfrm>
            <a:off x="3993466" y="8835756"/>
            <a:ext cx="3013937" cy="47334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23FDDC6-0BCB-498D-92A1-7658D55CA4AD}" type="slidenum">
              <a:rPr lang="en-US"/>
              <a:pPr>
                <a:defRPr/>
              </a:pPr>
              <a:t>‹#›</a:t>
            </a:fld>
            <a:endParaRPr lang="en-US"/>
          </a:p>
        </p:txBody>
      </p:sp>
    </p:spTree>
    <p:extLst>
      <p:ext uri="{BB962C8B-B14F-4D97-AF65-F5344CB8AC3E}">
        <p14:creationId xmlns:p14="http://schemas.microsoft.com/office/powerpoint/2010/main" val="17234664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A96BB44-757E-4805-A659-4AEACE65979A}" type="slidenum">
              <a:rPr lang="en-US" sz="1200" smtClean="0">
                <a:solidFill>
                  <a:srgbClr val="000000"/>
                </a:solidFill>
              </a:rPr>
              <a:pPr eaLnBrk="1" hangingPunct="1"/>
              <a:t>33</a:t>
            </a:fld>
            <a:endParaRPr lang="en-US" sz="1200">
              <a:solidFill>
                <a:srgbClr val="000000"/>
              </a:solidFill>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014279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Monitor the effects of the fire on air quality</a:t>
            </a:r>
            <a:endParaRPr lang="en-US" dirty="0"/>
          </a:p>
        </p:txBody>
      </p:sp>
      <p:sp>
        <p:nvSpPr>
          <p:cNvPr id="4" name="Slide Number Placeholder 3"/>
          <p:cNvSpPr>
            <a:spLocks noGrp="1"/>
          </p:cNvSpPr>
          <p:nvPr>
            <p:ph type="sldNum" sz="quarter" idx="10"/>
          </p:nvPr>
        </p:nvSpPr>
        <p:spPr/>
        <p:txBody>
          <a:bodyPr/>
          <a:lstStyle/>
          <a:p>
            <a:pPr>
              <a:defRPr/>
            </a:pPr>
            <a:fld id="{123FDDC6-0BCB-498D-92A1-7658D55CA4AD}" type="slidenum">
              <a:rPr lang="en-US" smtClean="0"/>
              <a:pPr>
                <a:defRPr/>
              </a:pPr>
              <a:t>127</a:t>
            </a:fld>
            <a:endParaRPr lang="en-US"/>
          </a:p>
        </p:txBody>
      </p:sp>
    </p:spTree>
    <p:extLst>
      <p:ext uri="{BB962C8B-B14F-4D97-AF65-F5344CB8AC3E}">
        <p14:creationId xmlns:p14="http://schemas.microsoft.com/office/powerpoint/2010/main" val="1262948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000" dirty="0"/>
          </a:p>
        </p:txBody>
      </p:sp>
      <p:sp>
        <p:nvSpPr>
          <p:cNvPr id="4" name="Slide Number Placeholder 3"/>
          <p:cNvSpPr>
            <a:spLocks noGrp="1"/>
          </p:cNvSpPr>
          <p:nvPr>
            <p:ph type="sldNum" sz="quarter" idx="10"/>
          </p:nvPr>
        </p:nvSpPr>
        <p:spPr/>
        <p:txBody>
          <a:bodyPr/>
          <a:lstStyle/>
          <a:p>
            <a:pPr>
              <a:buClr>
                <a:prstClr val="black"/>
              </a:buClr>
              <a:defRPr/>
            </a:pPr>
            <a:fld id="{299592A8-9C41-4C88-9EFE-57FB92620EB3}" type="slidenum">
              <a:rPr lang="en-US" smtClean="0">
                <a:solidFill>
                  <a:prstClr val="black"/>
                </a:solidFill>
              </a:rPr>
              <a:pPr>
                <a:buClr>
                  <a:prstClr val="black"/>
                </a:buClr>
                <a:defRPr/>
              </a:pPr>
              <a:t>130</a:t>
            </a:fld>
            <a:endParaRPr lang="en-US">
              <a:solidFill>
                <a:prstClr val="black"/>
              </a:solidFill>
            </a:endParaRPr>
          </a:p>
        </p:txBody>
      </p:sp>
    </p:spTree>
    <p:extLst>
      <p:ext uri="{BB962C8B-B14F-4D97-AF65-F5344CB8AC3E}">
        <p14:creationId xmlns:p14="http://schemas.microsoft.com/office/powerpoint/2010/main" val="474583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use this slide, use other slide</a:t>
            </a:r>
          </a:p>
        </p:txBody>
      </p:sp>
      <p:sp>
        <p:nvSpPr>
          <p:cNvPr id="4" name="Slide Number Placeholder 3"/>
          <p:cNvSpPr>
            <a:spLocks noGrp="1"/>
          </p:cNvSpPr>
          <p:nvPr>
            <p:ph type="sldNum" sz="quarter" idx="10"/>
          </p:nvPr>
        </p:nvSpPr>
        <p:spPr/>
        <p:txBody>
          <a:bodyPr/>
          <a:lstStyle/>
          <a:p>
            <a:pPr>
              <a:defRPr/>
            </a:pPr>
            <a:fld id="{123FDDC6-0BCB-498D-92A1-7658D55CA4AD}" type="slidenum">
              <a:rPr lang="en-US" smtClean="0"/>
              <a:pPr>
                <a:defRPr/>
              </a:pPr>
              <a:t>132</a:t>
            </a:fld>
            <a:endParaRPr lang="en-US"/>
          </a:p>
        </p:txBody>
      </p:sp>
    </p:spTree>
    <p:extLst>
      <p:ext uri="{BB962C8B-B14F-4D97-AF65-F5344CB8AC3E}">
        <p14:creationId xmlns:p14="http://schemas.microsoft.com/office/powerpoint/2010/main" val="196002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979C29B-3E15-4001-8D58-B7B0B71467E4}" type="slidenum">
              <a:rPr lang="en-US" sz="1200" smtClean="0"/>
              <a:pPr eaLnBrk="1" hangingPunct="1"/>
              <a:t>39</a:t>
            </a:fld>
            <a:endParaRPr lang="en-US" sz="120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a:t>SMP captures all the air quality related regulatory requirements in one document.  Takes national regulations and any applicable state/local </a:t>
            </a:r>
            <a:r>
              <a:rPr lang="en-US" dirty="0" err="1"/>
              <a:t>regs</a:t>
            </a:r>
            <a:r>
              <a:rPr lang="en-US" dirty="0"/>
              <a:t> and applies to the local situation.  ONE SIZE DOES NOT FIT ALL!!</a:t>
            </a:r>
          </a:p>
          <a:p>
            <a:pPr eaLnBrk="1" hangingPunct="1"/>
            <a:r>
              <a:rPr lang="en-US" dirty="0"/>
              <a:t>The regulations protect visibility in Class I areas from man-made visibility impairment.  Many Class I Areas have fire-dependent veg types, hence smoke is a component of natural visibility in many class I areas.  SMP should discuss this.  Can you burn a Class I Area?  We burn our Class I area.</a:t>
            </a:r>
          </a:p>
          <a:p>
            <a:pPr eaLnBrk="1" hangingPunct="1"/>
            <a:endParaRPr lang="en-US" dirty="0"/>
          </a:p>
        </p:txBody>
      </p:sp>
    </p:spTree>
    <p:extLst>
      <p:ext uri="{BB962C8B-B14F-4D97-AF65-F5344CB8AC3E}">
        <p14:creationId xmlns:p14="http://schemas.microsoft.com/office/powerpoint/2010/main" val="1081563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VERY important.  This is the most overlooked part of the burn plan yet</a:t>
            </a:r>
            <a:r>
              <a:rPr lang="en-US" baseline="0" dirty="0"/>
              <a:t> can be the most important.  If you get a call in the afternoon that the smoke from your fire is settling into city X, will you know who all to call?  Media, schools, elder care facilities, county health dept, etc??  It is best to have thought this out before</a:t>
            </a:r>
            <a:endParaRPr lang="en-US" dirty="0"/>
          </a:p>
        </p:txBody>
      </p:sp>
      <p:sp>
        <p:nvSpPr>
          <p:cNvPr id="4" name="Slide Number Placeholder 3"/>
          <p:cNvSpPr>
            <a:spLocks noGrp="1"/>
          </p:cNvSpPr>
          <p:nvPr>
            <p:ph type="sldNum" sz="quarter" idx="10"/>
          </p:nvPr>
        </p:nvSpPr>
        <p:spPr/>
        <p:txBody>
          <a:bodyPr/>
          <a:lstStyle/>
          <a:p>
            <a:fld id="{13325E32-F930-423A-B426-02C999D08A36}" type="slidenum">
              <a:rPr lang="en-US" smtClean="0"/>
              <a:pPr/>
              <a:t>50</a:t>
            </a:fld>
            <a:endParaRPr lang="en-US"/>
          </a:p>
        </p:txBody>
      </p:sp>
    </p:spTree>
    <p:extLst>
      <p:ext uri="{BB962C8B-B14F-4D97-AF65-F5344CB8AC3E}">
        <p14:creationId xmlns:p14="http://schemas.microsoft.com/office/powerpoint/2010/main" val="285884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AQI is EPA’s color-coded tool for telling the public how clean or polluted the air is, and steps they </a:t>
            </a:r>
          </a:p>
          <a:p>
            <a:r>
              <a:rPr lang="en-US" dirty="0"/>
              <a:t>can take to reduce their daily exposure to pollution.  The AQI converts concentrations for fine particles to a number on a scale from 0 to 500. </a:t>
            </a:r>
            <a:r>
              <a:rPr lang="en-US" sz="1200" b="0" i="0" kern="1200" dirty="0">
                <a:solidFill>
                  <a:schemeClr val="tx1"/>
                </a:solidFill>
                <a:effectLst/>
                <a:latin typeface="Times New Roman" pitchFamily="18" charset="0"/>
                <a:ea typeface="+mn-ea"/>
                <a:cs typeface="+mn-cs"/>
              </a:rPr>
              <a:t>The function used to convert from air pollutant concentration to AQI varies by pollutant. If multiple pollutants are measured at a monitoring site, then the largest or "dominant" AQI value is reported for the location.</a:t>
            </a:r>
            <a:endParaRPr lang="en-US" dirty="0"/>
          </a:p>
        </p:txBody>
      </p:sp>
      <p:sp>
        <p:nvSpPr>
          <p:cNvPr id="4" name="Slide Number Placeholder 3"/>
          <p:cNvSpPr>
            <a:spLocks noGrp="1"/>
          </p:cNvSpPr>
          <p:nvPr>
            <p:ph type="sldNum" sz="quarter" idx="10"/>
          </p:nvPr>
        </p:nvSpPr>
        <p:spPr/>
        <p:txBody>
          <a:bodyPr/>
          <a:lstStyle/>
          <a:p>
            <a:pPr>
              <a:defRPr/>
            </a:pPr>
            <a:fld id="{123FDDC6-0BCB-498D-92A1-7658D55CA4AD}" type="slidenum">
              <a:rPr lang="en-US" smtClean="0"/>
              <a:pPr>
                <a:defRPr/>
              </a:pPr>
              <a:t>55</a:t>
            </a:fld>
            <a:endParaRPr lang="en-US"/>
          </a:p>
        </p:txBody>
      </p:sp>
    </p:spTree>
    <p:extLst>
      <p:ext uri="{BB962C8B-B14F-4D97-AF65-F5344CB8AC3E}">
        <p14:creationId xmlns:p14="http://schemas.microsoft.com/office/powerpoint/2010/main" val="1913231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053033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678239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All values are automatically</a:t>
            </a:r>
            <a:r>
              <a:rPr lang="en-US" baseline="0" dirty="0"/>
              <a:t> generated from the forecast graphics…..recall downfalls of derived </a:t>
            </a:r>
            <a:r>
              <a:rPr lang="en-US" baseline="0" dirty="0" err="1"/>
              <a:t>hrly</a:t>
            </a:r>
            <a:r>
              <a:rPr lang="en-US" baseline="0" dirty="0"/>
              <a:t> temps and wind gusts values...</a:t>
            </a:r>
          </a:p>
          <a:p>
            <a:endParaRPr lang="en-US" baseline="0" dirty="0"/>
          </a:p>
          <a:p>
            <a:r>
              <a:rPr lang="en-US" baseline="0" dirty="0"/>
              <a:t>Can not “Create-and-send” Requires refining by forecaster.</a:t>
            </a:r>
            <a:endParaRPr lang="en-US" dirty="0"/>
          </a:p>
        </p:txBody>
      </p:sp>
      <p:sp>
        <p:nvSpPr>
          <p:cNvPr id="4" name="Slide Number Placeholder 3"/>
          <p:cNvSpPr>
            <a:spLocks noGrp="1"/>
          </p:cNvSpPr>
          <p:nvPr>
            <p:ph type="sldNum" sz="quarter" idx="10"/>
          </p:nvPr>
        </p:nvSpPr>
        <p:spPr/>
        <p:txBody>
          <a:bodyPr/>
          <a:lstStyle/>
          <a:p>
            <a:fld id="{79819B49-9CBC-4D4E-9E54-978932076B92}" type="slidenum">
              <a:rPr lang="en-US" smtClean="0">
                <a:solidFill>
                  <a:srgbClr val="000000"/>
                </a:solidFill>
              </a:rPr>
              <a:pPr/>
              <a:t>88</a:t>
            </a:fld>
            <a:endParaRPr lang="en-US">
              <a:solidFill>
                <a:srgbClr val="000000"/>
              </a:solidFill>
            </a:endParaRPr>
          </a:p>
        </p:txBody>
      </p:sp>
    </p:spTree>
    <p:extLst>
      <p:ext uri="{BB962C8B-B14F-4D97-AF65-F5344CB8AC3E}">
        <p14:creationId xmlns:p14="http://schemas.microsoft.com/office/powerpoint/2010/main" val="4157584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1E2EBF8-D7C3-467C-8C17-A30D2E813699}" type="slidenum">
              <a:rPr lang="en-US" sz="1200" smtClean="0"/>
              <a:pPr eaLnBrk="1" hangingPunct="1"/>
              <a:t>120</a:t>
            </a:fld>
            <a:endParaRPr 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Don’t want your first introductions to be at an enforcement </a:t>
            </a:r>
            <a:r>
              <a:rPr lang="en-US" dirty="0" err="1"/>
              <a:t>mtg</a:t>
            </a:r>
            <a:r>
              <a:rPr lang="en-US" dirty="0"/>
              <a:t> with the lawyers etc.  Invite them out to a burn</a:t>
            </a:r>
          </a:p>
          <a:p>
            <a:pPr eaLnBrk="1" hangingPunct="1"/>
            <a:r>
              <a:rPr lang="en-US" dirty="0"/>
              <a:t>Focus message to at-risk populations, young, elderly, cardio/</a:t>
            </a:r>
            <a:r>
              <a:rPr lang="en-US" dirty="0" err="1"/>
              <a:t>respir</a:t>
            </a:r>
            <a:r>
              <a:rPr lang="en-US" dirty="0"/>
              <a:t> conditions</a:t>
            </a:r>
          </a:p>
          <a:p>
            <a:pPr eaLnBrk="1" hangingPunct="1"/>
            <a:r>
              <a:rPr lang="en-US" dirty="0"/>
              <a:t>This can’t be our only measure of success/failure – new NAAQS ½ of old</a:t>
            </a:r>
          </a:p>
          <a:p>
            <a:pPr eaLnBrk="1" hangingPunct="1"/>
            <a:r>
              <a:rPr lang="en-US" dirty="0"/>
              <a:t>We can’t ignore existing AQ when making go/no-go decisions</a:t>
            </a:r>
          </a:p>
          <a:p>
            <a:pPr eaLnBrk="1" hangingPunct="1"/>
            <a:r>
              <a:rPr lang="en-US" dirty="0"/>
              <a:t>If you light up an FRM you better have followed procedure</a:t>
            </a:r>
          </a:p>
        </p:txBody>
      </p:sp>
    </p:spTree>
    <p:extLst>
      <p:ext uri="{BB962C8B-B14F-4D97-AF65-F5344CB8AC3E}">
        <p14:creationId xmlns:p14="http://schemas.microsoft.com/office/powerpoint/2010/main" val="2740091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effectLst/>
              </a:rPr>
              <a:t>to minimize smoke impacts</a:t>
            </a:r>
            <a:endParaRPr lang="en-US" dirty="0"/>
          </a:p>
        </p:txBody>
      </p:sp>
      <p:sp>
        <p:nvSpPr>
          <p:cNvPr id="4" name="Slide Number Placeholder 3"/>
          <p:cNvSpPr>
            <a:spLocks noGrp="1"/>
          </p:cNvSpPr>
          <p:nvPr>
            <p:ph type="sldNum" sz="quarter" idx="10"/>
          </p:nvPr>
        </p:nvSpPr>
        <p:spPr/>
        <p:txBody>
          <a:bodyPr/>
          <a:lstStyle/>
          <a:p>
            <a:pPr>
              <a:buClr>
                <a:prstClr val="black"/>
              </a:buClr>
              <a:defRPr/>
            </a:pPr>
            <a:fld id="{299592A8-9C41-4C88-9EFE-57FB92620EB3}" type="slidenum">
              <a:rPr lang="en-US" smtClean="0">
                <a:solidFill>
                  <a:prstClr val="black"/>
                </a:solidFill>
              </a:rPr>
              <a:pPr>
                <a:buClr>
                  <a:prstClr val="black"/>
                </a:buClr>
                <a:defRPr/>
              </a:pPr>
              <a:t>126</a:t>
            </a:fld>
            <a:endParaRPr lang="en-US">
              <a:solidFill>
                <a:prstClr val="black"/>
              </a:solidFill>
            </a:endParaRPr>
          </a:p>
        </p:txBody>
      </p:sp>
    </p:spTree>
    <p:extLst>
      <p:ext uri="{BB962C8B-B14F-4D97-AF65-F5344CB8AC3E}">
        <p14:creationId xmlns:p14="http://schemas.microsoft.com/office/powerpoint/2010/main" val="925098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99AE85-45D9-46E2-B5FE-AD048ABDF822}"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3771133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99AE85-45D9-46E2-B5FE-AD048ABDF822}"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1238513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99AE85-45D9-46E2-B5FE-AD048ABDF822}"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3118988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3159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8382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a:p>
        </p:txBody>
      </p:sp>
    </p:spTree>
    <p:extLst>
      <p:ext uri="{BB962C8B-B14F-4D97-AF65-F5344CB8AC3E}">
        <p14:creationId xmlns:p14="http://schemas.microsoft.com/office/powerpoint/2010/main" val="239686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8382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79735663"/>
      </p:ext>
    </p:extLst>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81000"/>
            <a:ext cx="77724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0160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36271941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803979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6567877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224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224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033999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99AE85-45D9-46E2-B5FE-AD048ABDF822}"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42657619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855821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5896396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563059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4928154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6217763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696993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5334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040656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39825"/>
          </a:xfrm>
          <a:prstGeom prst="rect">
            <a:avLst/>
          </a:prstGeo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245225"/>
            <a:ext cx="2133600" cy="476250"/>
          </a:xfrm>
          <a:prstGeom prst="rect">
            <a:avLst/>
          </a:prstGeom>
        </p:spPr>
        <p:txBody>
          <a:bodyPr/>
          <a:lstStyle>
            <a:lvl1pPr>
              <a:defRPr/>
            </a:lvl1pPr>
          </a:lstStyle>
          <a:p>
            <a:endParaRPr lang="en-US" sz="1800">
              <a:solidFill>
                <a:srgbClr val="000000"/>
              </a:solidFill>
              <a:latin typeface="Arial" charset="0"/>
            </a:endParaRPr>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vl1pPr>
          </a:lstStyle>
          <a:p>
            <a:endParaRPr lang="en-US" sz="1800">
              <a:solidFill>
                <a:srgbClr val="000000"/>
              </a:solidFill>
              <a:latin typeface="Arial" charset="0"/>
            </a:endParaRPr>
          </a:p>
        </p:txBody>
      </p:sp>
      <p:sp>
        <p:nvSpPr>
          <p:cNvPr id="9" name="Slide Number Placeholder 8"/>
          <p:cNvSpPr>
            <a:spLocks noGrp="1"/>
          </p:cNvSpPr>
          <p:nvPr>
            <p:ph type="sldNum" sz="quarter" idx="12"/>
          </p:nvPr>
        </p:nvSpPr>
        <p:spPr>
          <a:xfrm>
            <a:off x="6553200" y="6245225"/>
            <a:ext cx="2133600" cy="476250"/>
          </a:xfrm>
          <a:prstGeom prst="rect">
            <a:avLst/>
          </a:prstGeom>
        </p:spPr>
        <p:txBody>
          <a:bodyPr/>
          <a:lstStyle>
            <a:lvl1pPr>
              <a:defRPr/>
            </a:lvl1pPr>
          </a:lstStyle>
          <a:p>
            <a:fld id="{F29CF50E-BCC1-426A-8580-194D5A47F138}" type="slidenum">
              <a:rPr lang="en-US" sz="1800">
                <a:solidFill>
                  <a:srgbClr val="000000"/>
                </a:solidFill>
                <a:latin typeface="Arial" charset="0"/>
              </a:rPr>
              <a:pPr/>
              <a:t>‹#›</a:t>
            </a:fld>
            <a:endParaRPr lang="en-US" sz="1800">
              <a:solidFill>
                <a:srgbClr val="000000"/>
              </a:solidFill>
              <a:latin typeface="Arial" charset="0"/>
            </a:endParaRPr>
          </a:p>
        </p:txBody>
      </p:sp>
    </p:spTree>
    <p:extLst>
      <p:ext uri="{BB962C8B-B14F-4D97-AF65-F5344CB8AC3E}">
        <p14:creationId xmlns:p14="http://schemas.microsoft.com/office/powerpoint/2010/main" val="219989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99AE85-45D9-46E2-B5FE-AD048ABDF822}"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242026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99AE85-45D9-46E2-B5FE-AD048ABDF822}" type="datetimeFigureOut">
              <a:rPr lang="en-US" smtClean="0"/>
              <a:t>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566879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99AE85-45D9-46E2-B5FE-AD048ABDF822}" type="datetimeFigureOut">
              <a:rPr lang="en-US" smtClean="0"/>
              <a:t>2/24/2022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901734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99AE85-45D9-46E2-B5FE-AD048ABDF822}" type="datetimeFigureOut">
              <a:rPr lang="en-US" smtClean="0"/>
              <a:t>2/24/2022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2089899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99AE85-45D9-46E2-B5FE-AD048ABDF822}" type="datetimeFigureOut">
              <a:rPr lang="en-US" smtClean="0"/>
              <a:t>2/24/2022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3343313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99AE85-45D9-46E2-B5FE-AD048ABDF822}" type="datetimeFigureOut">
              <a:rPr lang="en-US" smtClean="0"/>
              <a:t>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3765828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99AE85-45D9-46E2-B5FE-AD048ABDF822}" type="datetimeFigureOut">
              <a:rPr lang="en-US" smtClean="0"/>
              <a:t>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23FAA-C07A-4E41-8E3B-475A82D7E21D}" type="slidenum">
              <a:rPr lang="en-US" smtClean="0"/>
              <a:t>‹#›</a:t>
            </a:fld>
            <a:endParaRPr lang="en-US"/>
          </a:p>
        </p:txBody>
      </p:sp>
    </p:spTree>
    <p:extLst>
      <p:ext uri="{BB962C8B-B14F-4D97-AF65-F5344CB8AC3E}">
        <p14:creationId xmlns:p14="http://schemas.microsoft.com/office/powerpoint/2010/main" val="333745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99AE85-45D9-46E2-B5FE-AD048ABDF822}" type="datetimeFigureOut">
              <a:rPr lang="en-US" smtClean="0"/>
              <a:t>2/24/2022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A23FAA-C07A-4E41-8E3B-475A82D7E21D}" type="slidenum">
              <a:rPr lang="en-US" smtClean="0"/>
              <a:t>‹#›</a:t>
            </a:fld>
            <a:endParaRPr lang="en-US"/>
          </a:p>
        </p:txBody>
      </p:sp>
      <p:sp>
        <p:nvSpPr>
          <p:cNvPr id="7" name="Rectangle 9"/>
          <p:cNvSpPr>
            <a:spLocks noChangeArrowheads="1"/>
          </p:cNvSpPr>
          <p:nvPr/>
        </p:nvSpPr>
        <p:spPr bwMode="auto">
          <a:xfrm>
            <a:off x="0" y="0"/>
            <a:ext cx="9144000" cy="6858000"/>
          </a:xfrm>
          <a:prstGeom prst="rect">
            <a:avLst/>
          </a:prstGeom>
          <a:solidFill>
            <a:srgbClr val="CCECFF"/>
          </a:solidFill>
          <a:ln w="9525">
            <a:noFill/>
            <a:miter lim="800000"/>
            <a:headEnd/>
            <a:tailEnd/>
          </a:ln>
          <a:effectLst/>
        </p:spPr>
        <p:txBody>
          <a:bodyPr wrap="none" anchor="ctr"/>
          <a:lstStyle/>
          <a:p>
            <a:pPr>
              <a:defRPr/>
            </a:pPr>
            <a:endParaRPr lang="en-US"/>
          </a:p>
        </p:txBody>
      </p:sp>
    </p:spTree>
    <p:extLst>
      <p:ext uri="{BB962C8B-B14F-4D97-AF65-F5344CB8AC3E}">
        <p14:creationId xmlns:p14="http://schemas.microsoft.com/office/powerpoint/2010/main" val="309246066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endParaRPr lang="en-US" dirty="0"/>
          </a:p>
        </p:txBody>
      </p:sp>
      <p:sp>
        <p:nvSpPr>
          <p:cNvPr id="1027" name="Rectangle 3"/>
          <p:cNvSpPr>
            <a:spLocks noGrp="1" noChangeArrowheads="1"/>
          </p:cNvSpPr>
          <p:nvPr>
            <p:ph type="body" idx="1"/>
          </p:nvPr>
        </p:nvSpPr>
        <p:spPr bwMode="auto">
          <a:xfrm>
            <a:off x="457200" y="1722438"/>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8"/>
          <p:cNvSpPr>
            <a:spLocks noChangeArrowheads="1"/>
          </p:cNvSpPr>
          <p:nvPr userDrawn="1"/>
        </p:nvSpPr>
        <p:spPr bwMode="auto">
          <a:xfrm>
            <a:off x="7239000" y="66294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000" dirty="0">
                <a:solidFill>
                  <a:srgbClr val="DDDDDD"/>
                </a:solidFill>
                <a:latin typeface="Arial" charset="0"/>
              </a:rPr>
              <a:t>RX-410</a:t>
            </a:r>
          </a:p>
        </p:txBody>
      </p:sp>
      <p:sp>
        <p:nvSpPr>
          <p:cNvPr id="1029" name="Text Box 8"/>
          <p:cNvSpPr txBox="1">
            <a:spLocks noChangeArrowheads="1"/>
          </p:cNvSpPr>
          <p:nvPr userDrawn="1"/>
        </p:nvSpPr>
        <p:spPr bwMode="auto">
          <a:xfrm>
            <a:off x="128588" y="6465888"/>
            <a:ext cx="8611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b="1" dirty="0">
                <a:solidFill>
                  <a:srgbClr val="DDDDDD"/>
                </a:solidFill>
                <a:latin typeface="Times New Roman" pitchFamily="18" charset="0"/>
              </a:rPr>
              <a:t>Unit 7</a:t>
            </a:r>
          </a:p>
        </p:txBody>
      </p:sp>
      <p:sp>
        <p:nvSpPr>
          <p:cNvPr id="1030" name="Text Box 9"/>
          <p:cNvSpPr txBox="1">
            <a:spLocks noChangeArrowheads="1"/>
          </p:cNvSpPr>
          <p:nvPr userDrawn="1"/>
        </p:nvSpPr>
        <p:spPr bwMode="auto">
          <a:xfrm>
            <a:off x="1214438" y="6591300"/>
            <a:ext cx="6946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b="1" dirty="0">
                <a:solidFill>
                  <a:srgbClr val="DDDDDD"/>
                </a:solidFill>
                <a:latin typeface="Times New Roman" pitchFamily="18" charset="0"/>
              </a:rPr>
              <a:t>Meteorology</a:t>
            </a:r>
          </a:p>
        </p:txBody>
      </p:sp>
      <p:sp>
        <p:nvSpPr>
          <p:cNvPr id="2" name="Rectangle 1"/>
          <p:cNvSpPr/>
          <p:nvPr userDrawn="1"/>
        </p:nvSpPr>
        <p:spPr>
          <a:xfrm>
            <a:off x="-180968" y="-23052"/>
            <a:ext cx="9737711" cy="560934"/>
          </a:xfrm>
          <a:prstGeom prst="rect">
            <a:avLst/>
          </a:prstGeom>
          <a:gradFill>
            <a:gsLst>
              <a:gs pos="1000">
                <a:srgbClr val="963522"/>
              </a:gs>
              <a:gs pos="67000">
                <a:srgbClr val="AF5633"/>
              </a:gs>
              <a:gs pos="100000">
                <a:srgbClr val="F3E3D5"/>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3" name="TextBox 2"/>
          <p:cNvSpPr txBox="1"/>
          <p:nvPr userDrawn="1"/>
        </p:nvSpPr>
        <p:spPr>
          <a:xfrm>
            <a:off x="59429" y="103526"/>
            <a:ext cx="9084571" cy="276999"/>
          </a:xfrm>
          <a:prstGeom prst="rect">
            <a:avLst/>
          </a:prstGeom>
          <a:noFill/>
        </p:spPr>
        <p:txBody>
          <a:bodyPr wrap="square" rtlCol="0">
            <a:spAutoFit/>
          </a:bodyPr>
          <a:lstStyle/>
          <a:p>
            <a:pPr algn="ctr"/>
            <a:r>
              <a:rPr lang="en-US" sz="1200" b="1" dirty="0">
                <a:solidFill>
                  <a:srgbClr val="D39A6B"/>
                </a:solidFill>
                <a:latin typeface="Arial" charset="0"/>
              </a:rPr>
              <a:t>Smoke Management</a:t>
            </a:r>
          </a:p>
        </p:txBody>
      </p:sp>
    </p:spTree>
    <p:extLst>
      <p:ext uri="{BB962C8B-B14F-4D97-AF65-F5344CB8AC3E}">
        <p14:creationId xmlns:p14="http://schemas.microsoft.com/office/powerpoint/2010/main" val="380122659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ransition/>
  <p:txStyles>
    <p:title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0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2" Type="http://schemas.openxmlformats.org/officeDocument/2006/relationships/image" Target="../media/image89.wm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90.w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1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hyperlink" Target="https://dnr.wisconsin.gov/sites/default/files/topic/AirQuality/2022AnnualNetworkPlan0629.pdf" TargetMode="External"/><Relationship Id="rId2" Type="http://schemas.openxmlformats.org/officeDocument/2006/relationships/hyperlink" Target="https://www.pca.state.mn.us/air/air-monitoring-network-plan" TargetMode="External"/><Relationship Id="rId1" Type="http://schemas.openxmlformats.org/officeDocument/2006/relationships/slideLayout" Target="../slideLayouts/slideLayout6.xml"/><Relationship Id="rId4" Type="http://schemas.openxmlformats.org/officeDocument/2006/relationships/hyperlink" Target="http://169.62.82.226/documents/egle/ambient-monitoring-network-review-2021-07-01_729037_7.pdf" TargetMode="External"/></Relationships>
</file>

<file path=ppt/slides/_rels/slide1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3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1.xml.rels><?xml version="1.0" encoding="UTF-8" standalone="yes"?>
<Relationships xmlns="http://schemas.openxmlformats.org/package/2006/relationships"><Relationship Id="rId3" Type="http://schemas.openxmlformats.org/officeDocument/2006/relationships/hyperlink" Target="http://www.ospo.noaa.gov/Products/land/hms.html" TargetMode="External"/><Relationship Id="rId2" Type="http://schemas.openxmlformats.org/officeDocument/2006/relationships/hyperlink" Target="http://www.airnow.gov/" TargetMode="Externa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00.jpeg"/></Relationships>
</file>

<file path=ppt/slides/_rels/slide1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hyperlink" Target="http://www.frames.gov/partner-sites/emissions-and-smoke/educational-resources/tutorial/lesson-3/"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16.xml"/><Relationship Id="rId4" Type="http://schemas.openxmlformats.org/officeDocument/2006/relationships/image" Target="../media/image48.png"/></Relationships>
</file>

<file path=ppt/slides/_rels/slide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9.png"/><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8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8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8.png"/><Relationship Id="rId1" Type="http://schemas.openxmlformats.org/officeDocument/2006/relationships/slideLayout" Target="../slideLayouts/slideLayout17.xml"/><Relationship Id="rId5" Type="http://schemas.openxmlformats.org/officeDocument/2006/relationships/image" Target="../media/image79.png"/><Relationship Id="rId4" Type="http://schemas.openxmlformats.org/officeDocument/2006/relationships/image" Target="../media/image77.png"/></Relationships>
</file>

<file path=ppt/slides/_rels/slide8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5.png"/><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40933"/>
            <a:ext cx="8229600" cy="1752600"/>
          </a:xfrm>
        </p:spPr>
        <p:txBody>
          <a:bodyPr>
            <a:normAutofit/>
          </a:bodyPr>
          <a:lstStyle/>
          <a:p>
            <a:r>
              <a:rPr lang="en-US" sz="4800" dirty="0"/>
              <a:t>Smoke Tools Workshop</a:t>
            </a:r>
          </a:p>
        </p:txBody>
      </p:sp>
      <p:sp>
        <p:nvSpPr>
          <p:cNvPr id="3" name="Content Placeholder 2"/>
          <p:cNvSpPr>
            <a:spLocks noGrp="1"/>
          </p:cNvSpPr>
          <p:nvPr>
            <p:ph idx="1"/>
          </p:nvPr>
        </p:nvSpPr>
        <p:spPr>
          <a:xfrm>
            <a:off x="457199" y="3276600"/>
            <a:ext cx="8229600" cy="2895600"/>
          </a:xfrm>
        </p:spPr>
        <p:txBody>
          <a:bodyPr>
            <a:normAutofit/>
          </a:bodyPr>
          <a:lstStyle/>
          <a:p>
            <a:pPr marL="0" indent="0" algn="ctr">
              <a:buNone/>
            </a:pPr>
            <a:endParaRPr lang="en-US" dirty="0"/>
          </a:p>
          <a:p>
            <a:pPr marL="0" indent="0" algn="ctr">
              <a:buNone/>
            </a:pPr>
            <a:r>
              <a:rPr lang="en-US" dirty="0"/>
              <a:t>Trent Wickman</a:t>
            </a:r>
          </a:p>
          <a:p>
            <a:pPr marL="0" indent="0" algn="ctr">
              <a:buNone/>
            </a:pPr>
            <a:r>
              <a:rPr lang="en-US" dirty="0"/>
              <a:t>trent.wickman@usda.gov</a:t>
            </a:r>
          </a:p>
          <a:p>
            <a:pPr marL="0" indent="0" algn="ctr">
              <a:buNone/>
            </a:pPr>
            <a:r>
              <a:rPr lang="en-US" dirty="0"/>
              <a:t>(218) 341-8646</a:t>
            </a:r>
          </a:p>
          <a:p>
            <a:pPr marL="0" indent="0" algn="ctr">
              <a:buNone/>
            </a:pPr>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1260345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3200"/>
              <a:t>Combustion and Consumption </a:t>
            </a:r>
            <a:br>
              <a:rPr lang="en-US" sz="3200"/>
            </a:br>
            <a:r>
              <a:rPr lang="en-US" sz="3200"/>
              <a:t>is Affected by Fuel</a:t>
            </a:r>
          </a:p>
        </p:txBody>
      </p:sp>
      <p:pic>
        <p:nvPicPr>
          <p:cNvPr id="16387" name="Picture 10" descr="chapbur2"/>
          <p:cNvPicPr>
            <a:picLocks noChangeAspect="1" noChangeArrowheads="1"/>
          </p:cNvPicPr>
          <p:nvPr/>
        </p:nvPicPr>
        <p:blipFill>
          <a:blip r:embed="rId2" cstate="print"/>
          <a:srcRect/>
          <a:stretch>
            <a:fillRect/>
          </a:stretch>
        </p:blipFill>
        <p:spPr bwMode="auto">
          <a:xfrm>
            <a:off x="7315200" y="4267200"/>
            <a:ext cx="1576388" cy="1916113"/>
          </a:xfrm>
          <a:prstGeom prst="rect">
            <a:avLst/>
          </a:prstGeom>
          <a:noFill/>
          <a:ln w="9525">
            <a:noFill/>
            <a:miter lim="800000"/>
            <a:headEnd/>
            <a:tailEnd/>
          </a:ln>
        </p:spPr>
      </p:pic>
      <p:pic>
        <p:nvPicPr>
          <p:cNvPr id="16388" name="Picture 11" descr="Hungry_Bob_log_consumption"/>
          <p:cNvPicPr>
            <a:picLocks noChangeAspect="1" noChangeArrowheads="1"/>
          </p:cNvPicPr>
          <p:nvPr/>
        </p:nvPicPr>
        <p:blipFill>
          <a:blip r:embed="rId3" cstate="print"/>
          <a:srcRect/>
          <a:stretch>
            <a:fillRect/>
          </a:stretch>
        </p:blipFill>
        <p:spPr bwMode="auto">
          <a:xfrm>
            <a:off x="304800" y="1371600"/>
            <a:ext cx="1981200" cy="1498600"/>
          </a:xfrm>
          <a:prstGeom prst="rect">
            <a:avLst/>
          </a:prstGeom>
          <a:noFill/>
          <a:ln w="9525">
            <a:noFill/>
            <a:miter lim="800000"/>
            <a:headEnd/>
            <a:tailEnd/>
          </a:ln>
        </p:spPr>
      </p:pic>
      <p:pic>
        <p:nvPicPr>
          <p:cNvPr id="16389" name="Picture 12" descr="PILE"/>
          <p:cNvPicPr>
            <a:picLocks noChangeAspect="1" noChangeArrowheads="1"/>
          </p:cNvPicPr>
          <p:nvPr/>
        </p:nvPicPr>
        <p:blipFill>
          <a:blip r:embed="rId4" cstate="print"/>
          <a:srcRect/>
          <a:stretch>
            <a:fillRect/>
          </a:stretch>
        </p:blipFill>
        <p:spPr bwMode="auto">
          <a:xfrm>
            <a:off x="3886200" y="4267200"/>
            <a:ext cx="3276600" cy="2292350"/>
          </a:xfrm>
          <a:prstGeom prst="rect">
            <a:avLst/>
          </a:prstGeom>
          <a:noFill/>
          <a:ln w="9525">
            <a:noFill/>
            <a:miter lim="800000"/>
            <a:headEnd/>
            <a:tailEnd/>
          </a:ln>
        </p:spPr>
      </p:pic>
      <p:pic>
        <p:nvPicPr>
          <p:cNvPr id="16390" name="Picture 13" descr="ccprewest"/>
          <p:cNvPicPr>
            <a:picLocks noChangeAspect="1" noChangeArrowheads="1"/>
          </p:cNvPicPr>
          <p:nvPr/>
        </p:nvPicPr>
        <p:blipFill>
          <a:blip r:embed="rId5" cstate="print"/>
          <a:srcRect/>
          <a:stretch>
            <a:fillRect/>
          </a:stretch>
        </p:blipFill>
        <p:spPr bwMode="auto">
          <a:xfrm>
            <a:off x="304800" y="2971800"/>
            <a:ext cx="1981200" cy="1301750"/>
          </a:xfrm>
          <a:prstGeom prst="rect">
            <a:avLst/>
          </a:prstGeom>
          <a:noFill/>
          <a:ln w="9525">
            <a:noFill/>
            <a:miter lim="800000"/>
            <a:headEnd/>
            <a:tailEnd/>
          </a:ln>
        </p:spPr>
      </p:pic>
      <p:pic>
        <p:nvPicPr>
          <p:cNvPr id="16391" name="Picture 14" descr="CCLPOLE"/>
          <p:cNvPicPr>
            <a:picLocks noChangeAspect="1" noChangeArrowheads="1"/>
          </p:cNvPicPr>
          <p:nvPr/>
        </p:nvPicPr>
        <p:blipFill>
          <a:blip r:embed="rId6" cstate="print"/>
          <a:srcRect/>
          <a:stretch>
            <a:fillRect/>
          </a:stretch>
        </p:blipFill>
        <p:spPr bwMode="auto">
          <a:xfrm>
            <a:off x="304800" y="4392613"/>
            <a:ext cx="3429000" cy="2179637"/>
          </a:xfrm>
          <a:prstGeom prst="rect">
            <a:avLst/>
          </a:prstGeom>
          <a:noFill/>
          <a:ln w="9525">
            <a:noFill/>
            <a:miter lim="800000"/>
            <a:headEnd/>
            <a:tailEnd/>
          </a:ln>
        </p:spPr>
      </p:pic>
      <p:pic>
        <p:nvPicPr>
          <p:cNvPr id="16392" name="Picture 15" descr="Fuel_Moisture_samples"/>
          <p:cNvPicPr>
            <a:picLocks noChangeAspect="1" noChangeArrowheads="1"/>
          </p:cNvPicPr>
          <p:nvPr/>
        </p:nvPicPr>
        <p:blipFill>
          <a:blip r:embed="rId7" cstate="print"/>
          <a:srcRect/>
          <a:stretch>
            <a:fillRect/>
          </a:stretch>
        </p:blipFill>
        <p:spPr bwMode="auto">
          <a:xfrm>
            <a:off x="5715000" y="1625600"/>
            <a:ext cx="3200400" cy="2489200"/>
          </a:xfrm>
          <a:prstGeom prst="rect">
            <a:avLst/>
          </a:prstGeom>
          <a:noFill/>
          <a:ln w="9525">
            <a:noFill/>
            <a:miter lim="800000"/>
            <a:headEnd/>
            <a:tailEnd/>
          </a:ln>
        </p:spPr>
      </p:pic>
      <p:sp>
        <p:nvSpPr>
          <p:cNvPr id="16393" name="Rectangle 16"/>
          <p:cNvSpPr>
            <a:spLocks noGrp="1" noChangeArrowheads="1"/>
          </p:cNvSpPr>
          <p:nvPr>
            <p:ph type="body" idx="1"/>
          </p:nvPr>
        </p:nvSpPr>
        <p:spPr>
          <a:xfrm>
            <a:off x="2667000" y="1295400"/>
            <a:ext cx="5943600" cy="2819400"/>
          </a:xfrm>
          <a:noFill/>
        </p:spPr>
        <p:txBody>
          <a:bodyPr/>
          <a:lstStyle/>
          <a:p>
            <a:pPr eaLnBrk="1" hangingPunct="1">
              <a:lnSpc>
                <a:spcPct val="120000"/>
              </a:lnSpc>
              <a:spcBef>
                <a:spcPct val="0"/>
              </a:spcBef>
              <a:buFontTx/>
              <a:buNone/>
            </a:pPr>
            <a:r>
              <a:rPr lang="en-US" sz="2900"/>
              <a:t>Loading</a:t>
            </a:r>
          </a:p>
          <a:p>
            <a:pPr eaLnBrk="1" hangingPunct="1">
              <a:lnSpc>
                <a:spcPct val="120000"/>
              </a:lnSpc>
              <a:spcBef>
                <a:spcPct val="0"/>
              </a:spcBef>
              <a:buFontTx/>
              <a:buNone/>
            </a:pPr>
            <a:r>
              <a:rPr lang="en-US" sz="2900"/>
              <a:t>Size</a:t>
            </a:r>
          </a:p>
          <a:p>
            <a:pPr eaLnBrk="1" hangingPunct="1">
              <a:lnSpc>
                <a:spcPct val="120000"/>
              </a:lnSpc>
              <a:spcBef>
                <a:spcPct val="0"/>
              </a:spcBef>
              <a:buFontTx/>
              <a:buNone/>
            </a:pPr>
            <a:r>
              <a:rPr lang="en-US" sz="2900"/>
              <a:t>Arrangement</a:t>
            </a:r>
          </a:p>
          <a:p>
            <a:pPr eaLnBrk="1" hangingPunct="1">
              <a:lnSpc>
                <a:spcPct val="120000"/>
              </a:lnSpc>
              <a:spcBef>
                <a:spcPct val="0"/>
              </a:spcBef>
              <a:buFontTx/>
              <a:buNone/>
            </a:pPr>
            <a:r>
              <a:rPr lang="en-US" sz="2900"/>
              <a:t>Continuity</a:t>
            </a:r>
          </a:p>
          <a:p>
            <a:pPr eaLnBrk="1" hangingPunct="1">
              <a:lnSpc>
                <a:spcPct val="120000"/>
              </a:lnSpc>
              <a:spcBef>
                <a:spcPct val="0"/>
              </a:spcBef>
              <a:buFontTx/>
              <a:buNone/>
            </a:pPr>
            <a:r>
              <a:rPr lang="en-US" sz="2900"/>
              <a:t>Fuel Moisture</a:t>
            </a:r>
            <a:endParaRPr lang="en-US" sz="2400"/>
          </a:p>
        </p:txBody>
      </p:sp>
    </p:spTree>
    <p:extLst>
      <p:ext uri="{BB962C8B-B14F-4D97-AF65-F5344CB8AC3E}">
        <p14:creationId xmlns:p14="http://schemas.microsoft.com/office/powerpoint/2010/main" val="297283908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endParaRPr lang="en-US"/>
          </a:p>
        </p:txBody>
      </p:sp>
      <p:sp>
        <p:nvSpPr>
          <p:cNvPr id="41987" name="Content Placeholder 2"/>
          <p:cNvSpPr>
            <a:spLocks noGrp="1"/>
          </p:cNvSpPr>
          <p:nvPr>
            <p:ph idx="1"/>
          </p:nvPr>
        </p:nvSpPr>
        <p:spPr/>
        <p:txBody>
          <a:bodyPr/>
          <a:lstStyle/>
          <a:p>
            <a:endParaRPr lang="en-US"/>
          </a:p>
        </p:txBody>
      </p:sp>
      <p:pic>
        <p:nvPicPr>
          <p:cNvPr id="419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590800" y="1295400"/>
            <a:ext cx="4338638" cy="461963"/>
          </a:xfrm>
          <a:prstGeom prst="rect">
            <a:avLst/>
          </a:prstGeom>
          <a:solidFill>
            <a:schemeClr val="accent1">
              <a:lumMod val="20000"/>
              <a:lumOff val="80000"/>
            </a:schemeClr>
          </a:solidFill>
        </p:spPr>
        <p:txBody>
          <a:bodyPr wrap="none">
            <a:spAutoFit/>
          </a:bodyPr>
          <a:lstStyle/>
          <a:p>
            <a:pPr>
              <a:defRPr/>
            </a:pPr>
            <a:r>
              <a:rPr lang="en-US" dirty="0"/>
              <a:t>Chicago Smoke Sept 13, 2011</a:t>
            </a:r>
          </a:p>
        </p:txBody>
      </p:sp>
      <p:sp>
        <p:nvSpPr>
          <p:cNvPr id="6" name="TextBox 5"/>
          <p:cNvSpPr txBox="1"/>
          <p:nvPr/>
        </p:nvSpPr>
        <p:spPr>
          <a:xfrm>
            <a:off x="6019800" y="3962400"/>
            <a:ext cx="2133600" cy="646113"/>
          </a:xfrm>
          <a:prstGeom prst="rect">
            <a:avLst/>
          </a:prstGeom>
          <a:solidFill>
            <a:schemeClr val="accent1">
              <a:lumMod val="20000"/>
              <a:lumOff val="80000"/>
            </a:schemeClr>
          </a:solidFill>
        </p:spPr>
        <p:txBody>
          <a:bodyPr>
            <a:spAutoFit/>
          </a:bodyPr>
          <a:lstStyle/>
          <a:p>
            <a:pPr>
              <a:defRPr/>
            </a:pPr>
            <a:r>
              <a:rPr lang="en-US" sz="1800" dirty="0"/>
              <a:t>1700 arrival @ 100 and 1000 m AGL</a:t>
            </a:r>
          </a:p>
        </p:txBody>
      </p:sp>
      <p:sp>
        <p:nvSpPr>
          <p:cNvPr id="7" name="TextBox 6"/>
          <p:cNvSpPr txBox="1"/>
          <p:nvPr/>
        </p:nvSpPr>
        <p:spPr>
          <a:xfrm>
            <a:off x="4267200" y="4953000"/>
            <a:ext cx="1887538" cy="923925"/>
          </a:xfrm>
          <a:prstGeom prst="rect">
            <a:avLst/>
          </a:prstGeom>
          <a:solidFill>
            <a:schemeClr val="accent1">
              <a:lumMod val="20000"/>
              <a:lumOff val="80000"/>
            </a:schemeClr>
          </a:solidFill>
        </p:spPr>
        <p:txBody>
          <a:bodyPr>
            <a:spAutoFit/>
          </a:bodyPr>
          <a:lstStyle/>
          <a:p>
            <a:pPr>
              <a:defRPr/>
            </a:pPr>
            <a:r>
              <a:rPr lang="en-US" sz="1800" dirty="0"/>
              <a:t>Noon arrival @ 100 and 1000 m AGL</a:t>
            </a:r>
          </a:p>
        </p:txBody>
      </p:sp>
    </p:spTree>
    <p:extLst>
      <p:ext uri="{BB962C8B-B14F-4D97-AF65-F5344CB8AC3E}">
        <p14:creationId xmlns:p14="http://schemas.microsoft.com/office/powerpoint/2010/main" val="30322843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57199" y="1143000"/>
            <a:ext cx="8229600" cy="1143000"/>
          </a:xfrm>
        </p:spPr>
        <p:txBody>
          <a:bodyPr/>
          <a:lstStyle/>
          <a:p>
            <a:r>
              <a:rPr lang="en-US" dirty="0"/>
              <a:t>Key Issues</a:t>
            </a:r>
          </a:p>
        </p:txBody>
      </p:sp>
      <p:sp>
        <p:nvSpPr>
          <p:cNvPr id="43011" name="Content Placeholder 2"/>
          <p:cNvSpPr>
            <a:spLocks noGrp="1"/>
          </p:cNvSpPr>
          <p:nvPr>
            <p:ph idx="1"/>
          </p:nvPr>
        </p:nvSpPr>
        <p:spPr>
          <a:xfrm>
            <a:off x="1066800" y="2362200"/>
            <a:ext cx="7315200" cy="4038600"/>
          </a:xfrm>
        </p:spPr>
        <p:txBody>
          <a:bodyPr>
            <a:normAutofit fontScale="92500"/>
          </a:bodyPr>
          <a:lstStyle/>
          <a:p>
            <a:r>
              <a:rPr lang="en-US" dirty="0"/>
              <a:t>Accuracy – model uses gridded meteorological data.  Some are 12 x 12 km cells</a:t>
            </a:r>
          </a:p>
          <a:p>
            <a:r>
              <a:rPr lang="en-US" dirty="0"/>
              <a:t>Not useful for near-field impacts (use spot forecasts of surface and transport wind directions)</a:t>
            </a:r>
          </a:p>
          <a:p>
            <a:r>
              <a:rPr lang="en-US" dirty="0"/>
              <a:t>A useful tool when used correctly by someone who understands its limitations</a:t>
            </a:r>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213154915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17676016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akupuu Fire 2005 sb"/>
          <p:cNvPicPr>
            <a:picLocks noGrp="1" noChangeAspect="1" noChangeArrowheads="1"/>
          </p:cNvPicPr>
          <p:nvPr>
            <p:ph/>
          </p:nvPr>
        </p:nvPicPr>
        <p:blipFill>
          <a:blip r:embed="rId2" cstate="print"/>
          <a:srcRect/>
          <a:stretch>
            <a:fillRect/>
          </a:stretch>
        </p:blipFill>
        <p:spPr>
          <a:xfrm>
            <a:off x="0" y="0"/>
            <a:ext cx="9144000" cy="6865938"/>
          </a:xfrm>
          <a:noFill/>
        </p:spPr>
      </p:pic>
      <p:sp>
        <p:nvSpPr>
          <p:cNvPr id="9219" name="Text Box 3"/>
          <p:cNvSpPr txBox="1">
            <a:spLocks noChangeArrowheads="1"/>
          </p:cNvSpPr>
          <p:nvPr/>
        </p:nvSpPr>
        <p:spPr bwMode="auto">
          <a:xfrm>
            <a:off x="1593850" y="1219200"/>
            <a:ext cx="213995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Fuel Loading</a:t>
            </a:r>
          </a:p>
        </p:txBody>
      </p:sp>
      <p:sp>
        <p:nvSpPr>
          <p:cNvPr id="9220" name="Text Box 4"/>
          <p:cNvSpPr txBox="1">
            <a:spLocks noChangeArrowheads="1"/>
          </p:cNvSpPr>
          <p:nvPr/>
        </p:nvSpPr>
        <p:spPr bwMode="auto">
          <a:xfrm>
            <a:off x="2362200" y="2362200"/>
            <a:ext cx="289560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Fuel Consumption</a:t>
            </a:r>
          </a:p>
        </p:txBody>
      </p:sp>
      <p:sp>
        <p:nvSpPr>
          <p:cNvPr id="9221" name="Text Box 5"/>
          <p:cNvSpPr txBox="1">
            <a:spLocks noChangeArrowheads="1"/>
          </p:cNvSpPr>
          <p:nvPr/>
        </p:nvSpPr>
        <p:spPr bwMode="auto">
          <a:xfrm>
            <a:off x="2971800" y="3505200"/>
            <a:ext cx="266700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Emission Factor</a:t>
            </a:r>
            <a:endParaRPr lang="en-US" b="1"/>
          </a:p>
        </p:txBody>
      </p:sp>
      <p:sp>
        <p:nvSpPr>
          <p:cNvPr id="9222" name="Text Box 6"/>
          <p:cNvSpPr txBox="1">
            <a:spLocks noChangeArrowheads="1"/>
          </p:cNvSpPr>
          <p:nvPr/>
        </p:nvSpPr>
        <p:spPr bwMode="auto">
          <a:xfrm>
            <a:off x="3575050" y="4724400"/>
            <a:ext cx="328295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Emission Production</a:t>
            </a:r>
          </a:p>
        </p:txBody>
      </p:sp>
      <p:sp>
        <p:nvSpPr>
          <p:cNvPr id="9223" name="Text Box 7"/>
          <p:cNvSpPr txBox="1">
            <a:spLocks noChangeArrowheads="1"/>
          </p:cNvSpPr>
          <p:nvPr/>
        </p:nvSpPr>
        <p:spPr bwMode="auto">
          <a:xfrm>
            <a:off x="4114800" y="5867400"/>
            <a:ext cx="396240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Dispersion/Concentration</a:t>
            </a:r>
          </a:p>
        </p:txBody>
      </p:sp>
      <p:sp>
        <p:nvSpPr>
          <p:cNvPr id="9224" name="AutoShape 8"/>
          <p:cNvSpPr>
            <a:spLocks noChangeArrowheads="1"/>
          </p:cNvSpPr>
          <p:nvPr/>
        </p:nvSpPr>
        <p:spPr bwMode="auto">
          <a:xfrm rot="-2101337">
            <a:off x="3200400" y="18288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
        <p:nvSpPr>
          <p:cNvPr id="9225" name="AutoShape 9"/>
          <p:cNvSpPr>
            <a:spLocks noChangeArrowheads="1"/>
          </p:cNvSpPr>
          <p:nvPr/>
        </p:nvSpPr>
        <p:spPr bwMode="auto">
          <a:xfrm rot="-2101337">
            <a:off x="3962400" y="29718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
        <p:nvSpPr>
          <p:cNvPr id="9226" name="AutoShape 10"/>
          <p:cNvSpPr>
            <a:spLocks noChangeArrowheads="1"/>
          </p:cNvSpPr>
          <p:nvPr/>
        </p:nvSpPr>
        <p:spPr bwMode="auto">
          <a:xfrm rot="-2101337">
            <a:off x="4572000" y="41910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
        <p:nvSpPr>
          <p:cNvPr id="9227" name="AutoShape 11"/>
          <p:cNvSpPr>
            <a:spLocks noChangeArrowheads="1"/>
          </p:cNvSpPr>
          <p:nvPr/>
        </p:nvSpPr>
        <p:spPr bwMode="auto">
          <a:xfrm rot="-2101337">
            <a:off x="5486400" y="53340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
        <p:nvSpPr>
          <p:cNvPr id="9228" name="Text Box 12"/>
          <p:cNvSpPr txBox="1">
            <a:spLocks noChangeArrowheads="1"/>
          </p:cNvSpPr>
          <p:nvPr/>
        </p:nvSpPr>
        <p:spPr bwMode="auto">
          <a:xfrm>
            <a:off x="4572000" y="1219200"/>
            <a:ext cx="2438400" cy="457200"/>
          </a:xfrm>
          <a:prstGeom prst="rect">
            <a:avLst/>
          </a:prstGeom>
          <a:noFill/>
          <a:ln w="9525">
            <a:noFill/>
            <a:miter lim="800000"/>
            <a:headEnd/>
            <a:tailEnd/>
          </a:ln>
        </p:spPr>
        <p:txBody>
          <a:bodyPr>
            <a:spAutoFit/>
          </a:bodyPr>
          <a:lstStyle/>
          <a:p>
            <a:pPr eaLnBrk="0" hangingPunct="0">
              <a:spcBef>
                <a:spcPct val="50000"/>
              </a:spcBef>
            </a:pPr>
            <a:r>
              <a:rPr lang="en-US" b="1">
                <a:solidFill>
                  <a:schemeClr val="bg1"/>
                </a:solidFill>
              </a:rPr>
              <a:t>Largest Error</a:t>
            </a:r>
          </a:p>
        </p:txBody>
      </p:sp>
      <p:sp>
        <p:nvSpPr>
          <p:cNvPr id="9229" name="Text Box 13"/>
          <p:cNvSpPr txBox="1">
            <a:spLocks noChangeArrowheads="1"/>
          </p:cNvSpPr>
          <p:nvPr/>
        </p:nvSpPr>
        <p:spPr bwMode="auto">
          <a:xfrm>
            <a:off x="5715000" y="2193925"/>
            <a:ext cx="3429000" cy="457200"/>
          </a:xfrm>
          <a:prstGeom prst="rect">
            <a:avLst/>
          </a:prstGeom>
          <a:noFill/>
          <a:ln w="9525">
            <a:noFill/>
            <a:miter lim="800000"/>
            <a:headEnd/>
            <a:tailEnd/>
          </a:ln>
        </p:spPr>
        <p:txBody>
          <a:bodyPr>
            <a:spAutoFit/>
          </a:bodyPr>
          <a:lstStyle/>
          <a:p>
            <a:pPr eaLnBrk="0" hangingPunct="0">
              <a:spcBef>
                <a:spcPct val="50000"/>
              </a:spcBef>
            </a:pPr>
            <a:r>
              <a:rPr lang="en-US" b="1">
                <a:solidFill>
                  <a:schemeClr val="bg1"/>
                </a:solidFill>
              </a:rPr>
              <a:t>Second Largest Error</a:t>
            </a:r>
          </a:p>
        </p:txBody>
      </p:sp>
      <p:sp>
        <p:nvSpPr>
          <p:cNvPr id="9230" name="Text Box 14"/>
          <p:cNvSpPr txBox="1">
            <a:spLocks noChangeArrowheads="1"/>
          </p:cNvSpPr>
          <p:nvPr/>
        </p:nvSpPr>
        <p:spPr bwMode="auto">
          <a:xfrm>
            <a:off x="6096000" y="3565525"/>
            <a:ext cx="2667000" cy="457200"/>
          </a:xfrm>
          <a:prstGeom prst="rect">
            <a:avLst/>
          </a:prstGeom>
          <a:noFill/>
          <a:ln w="9525">
            <a:noFill/>
            <a:miter lim="800000"/>
            <a:headEnd/>
            <a:tailEnd/>
          </a:ln>
        </p:spPr>
        <p:txBody>
          <a:bodyPr>
            <a:spAutoFit/>
          </a:bodyPr>
          <a:lstStyle/>
          <a:p>
            <a:pPr eaLnBrk="0" hangingPunct="0">
              <a:spcBef>
                <a:spcPct val="50000"/>
              </a:spcBef>
            </a:pPr>
            <a:r>
              <a:rPr lang="en-US" b="1">
                <a:solidFill>
                  <a:schemeClr val="bg1"/>
                </a:solidFill>
              </a:rPr>
              <a:t>Smallest Error</a:t>
            </a:r>
          </a:p>
        </p:txBody>
      </p:sp>
      <p:sp>
        <p:nvSpPr>
          <p:cNvPr id="9231" name="Rectangle 15"/>
          <p:cNvSpPr>
            <a:spLocks noChangeArrowheads="1"/>
          </p:cNvSpPr>
          <p:nvPr/>
        </p:nvSpPr>
        <p:spPr bwMode="auto">
          <a:xfrm>
            <a:off x="1066800" y="76200"/>
            <a:ext cx="182880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Black Area</a:t>
            </a:r>
          </a:p>
        </p:txBody>
      </p:sp>
      <p:sp>
        <p:nvSpPr>
          <p:cNvPr id="9232" name="AutoShape 16"/>
          <p:cNvSpPr>
            <a:spLocks noChangeArrowheads="1"/>
          </p:cNvSpPr>
          <p:nvPr/>
        </p:nvSpPr>
        <p:spPr bwMode="auto">
          <a:xfrm rot="-2101337">
            <a:off x="2133600" y="6858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Tree>
    <p:extLst>
      <p:ext uri="{BB962C8B-B14F-4D97-AF65-F5344CB8AC3E}">
        <p14:creationId xmlns:p14="http://schemas.microsoft.com/office/powerpoint/2010/main" val="25799353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199" y="2057400"/>
            <a:ext cx="8229600" cy="1371600"/>
          </a:xfrm>
        </p:spPr>
        <p:txBody>
          <a:bodyPr>
            <a:normAutofit fontScale="90000"/>
          </a:bodyPr>
          <a:lstStyle/>
          <a:p>
            <a:br>
              <a:rPr lang="en-US" dirty="0"/>
            </a:br>
            <a:r>
              <a:rPr lang="en-US" dirty="0"/>
              <a:t>Tool # 4) and 5) </a:t>
            </a:r>
            <a:r>
              <a:rPr lang="en-US" b="1" i="1" u="sng" dirty="0"/>
              <a:t>Dispersion Modeling </a:t>
            </a:r>
            <a:r>
              <a:rPr lang="en-US" dirty="0"/>
              <a:t>using Simple Screening and VSMOKE</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169861705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997807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0622605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e and esam at kaw offic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76400"/>
            <a:ext cx="5638800" cy="424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fontScale="90000"/>
          </a:bodyPr>
          <a:lstStyle/>
          <a:p>
            <a:r>
              <a:rPr lang="en-US" dirty="0"/>
              <a:t>Smoke Monitoring – from photos to monitors</a:t>
            </a:r>
          </a:p>
        </p:txBody>
      </p:sp>
      <p:sp>
        <p:nvSpPr>
          <p:cNvPr id="3" name="TextBox 2"/>
          <p:cNvSpPr txBox="1"/>
          <p:nvPr/>
        </p:nvSpPr>
        <p:spPr>
          <a:xfrm>
            <a:off x="3657600" y="5105400"/>
            <a:ext cx="3426167" cy="646331"/>
          </a:xfrm>
          <a:prstGeom prst="rect">
            <a:avLst/>
          </a:prstGeom>
          <a:noFill/>
        </p:spPr>
        <p:txBody>
          <a:bodyPr wrap="square" rtlCol="0">
            <a:spAutoFit/>
          </a:bodyPr>
          <a:lstStyle/>
          <a:p>
            <a:r>
              <a:rPr lang="en-US" sz="3600" b="1" dirty="0">
                <a:solidFill>
                  <a:srgbClr val="FFFF00"/>
                </a:solidFill>
              </a:rPr>
              <a:t>Why Monitor?</a:t>
            </a:r>
          </a:p>
        </p:txBody>
      </p:sp>
    </p:spTree>
    <p:extLst>
      <p:ext uri="{BB962C8B-B14F-4D97-AF65-F5344CB8AC3E}">
        <p14:creationId xmlns:p14="http://schemas.microsoft.com/office/powerpoint/2010/main" val="420499926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dirty="0"/>
              <a:t>Reasons to Monitor</a:t>
            </a:r>
          </a:p>
        </p:txBody>
      </p:sp>
      <p:sp>
        <p:nvSpPr>
          <p:cNvPr id="14339" name="Rectangle 3"/>
          <p:cNvSpPr>
            <a:spLocks noGrp="1" noChangeArrowheads="1"/>
          </p:cNvSpPr>
          <p:nvPr>
            <p:ph type="body" idx="1"/>
          </p:nvPr>
        </p:nvSpPr>
        <p:spPr>
          <a:xfrm>
            <a:off x="685800" y="1447800"/>
            <a:ext cx="7772400" cy="4876800"/>
          </a:xfrm>
        </p:spPr>
        <p:txBody>
          <a:bodyPr/>
          <a:lstStyle/>
          <a:p>
            <a:pPr eaLnBrk="1" hangingPunct="1">
              <a:spcAft>
                <a:spcPts val="600"/>
              </a:spcAft>
            </a:pPr>
            <a:r>
              <a:rPr lang="en-US" dirty="0">
                <a:cs typeface="Times New Roman" pitchFamily="18" charset="0"/>
              </a:rPr>
              <a:t>Evaluate impacts on communities</a:t>
            </a:r>
          </a:p>
          <a:p>
            <a:pPr eaLnBrk="1" hangingPunct="1">
              <a:spcAft>
                <a:spcPts val="600"/>
              </a:spcAft>
            </a:pPr>
            <a:r>
              <a:rPr lang="en-US" dirty="0">
                <a:cs typeface="Times New Roman" pitchFamily="18" charset="0"/>
              </a:rPr>
              <a:t>Provide feedback to public, regulators, smoke forecasters, and managers.</a:t>
            </a:r>
          </a:p>
          <a:p>
            <a:pPr eaLnBrk="1" hangingPunct="1">
              <a:spcAft>
                <a:spcPts val="600"/>
              </a:spcAft>
            </a:pPr>
            <a:r>
              <a:rPr lang="en-US" dirty="0">
                <a:cs typeface="Times New Roman" pitchFamily="18" charset="0"/>
              </a:rPr>
              <a:t>Verify assumptions and predictions in analysis documents</a:t>
            </a:r>
          </a:p>
          <a:p>
            <a:pPr eaLnBrk="1" hangingPunct="1">
              <a:spcAft>
                <a:spcPts val="600"/>
              </a:spcAft>
            </a:pPr>
            <a:r>
              <a:rPr lang="en-US" dirty="0">
                <a:cs typeface="Times New Roman" pitchFamily="18" charset="0"/>
              </a:rPr>
              <a:t>Avoid violations of air quality standards. </a:t>
            </a:r>
          </a:p>
          <a:p>
            <a:pPr eaLnBrk="1" hangingPunct="1">
              <a:spcAft>
                <a:spcPts val="600"/>
              </a:spcAft>
            </a:pPr>
            <a:r>
              <a:rPr lang="en-US" dirty="0">
                <a:cs typeface="Times New Roman" pitchFamily="18" charset="0"/>
              </a:rPr>
              <a:t>Assess visibility in Class I areas.</a:t>
            </a:r>
            <a:r>
              <a:rPr lang="en-US" sz="2800" dirty="0">
                <a:cs typeface="Times New Roman" pitchFamily="18" charset="0"/>
              </a:rPr>
              <a:t>	</a:t>
            </a:r>
            <a:r>
              <a:rPr lang="en-US" sz="2800" dirty="0"/>
              <a:t> </a:t>
            </a:r>
          </a:p>
        </p:txBody>
      </p:sp>
    </p:spTree>
    <p:extLst>
      <p:ext uri="{BB962C8B-B14F-4D97-AF65-F5344CB8AC3E}">
        <p14:creationId xmlns:p14="http://schemas.microsoft.com/office/powerpoint/2010/main" val="134772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3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anim calcmode="lin" valueType="num">
                                      <p:cBhvr additive="base">
                                        <p:cTn id="19"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3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339">
                                            <p:txEl>
                                              <p:pRg st="3" end="3"/>
                                            </p:txEl>
                                          </p:spTgt>
                                        </p:tgtEl>
                                        <p:attrNameLst>
                                          <p:attrName>style.visibility</p:attrName>
                                        </p:attrNameLst>
                                      </p:cBhvr>
                                      <p:to>
                                        <p:strVal val="visible"/>
                                      </p:to>
                                    </p:set>
                                    <p:anim calcmode="lin" valueType="num">
                                      <p:cBhvr additive="base">
                                        <p:cTn id="25"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3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339">
                                            <p:txEl>
                                              <p:pRg st="4" end="4"/>
                                            </p:txEl>
                                          </p:spTgt>
                                        </p:tgtEl>
                                        <p:attrNameLst>
                                          <p:attrName>style.visibility</p:attrName>
                                        </p:attrNameLst>
                                      </p:cBhvr>
                                      <p:to>
                                        <p:strVal val="visible"/>
                                      </p:to>
                                    </p:set>
                                    <p:anim calcmode="lin" valueType="num">
                                      <p:cBhvr additive="base">
                                        <p:cTn id="31" dur="5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433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a:t>Reasons to Monitor (cont.)</a:t>
            </a:r>
          </a:p>
        </p:txBody>
      </p:sp>
      <p:sp>
        <p:nvSpPr>
          <p:cNvPr id="35843" name="Rectangle 3"/>
          <p:cNvSpPr>
            <a:spLocks noGrp="1" noChangeArrowheads="1"/>
          </p:cNvSpPr>
          <p:nvPr>
            <p:ph type="body" idx="1"/>
          </p:nvPr>
        </p:nvSpPr>
        <p:spPr>
          <a:xfrm>
            <a:off x="685800" y="1447800"/>
            <a:ext cx="7772400" cy="4876800"/>
          </a:xfrm>
        </p:spPr>
        <p:txBody>
          <a:bodyPr/>
          <a:lstStyle/>
          <a:p>
            <a:pPr eaLnBrk="1" hangingPunct="1">
              <a:spcAft>
                <a:spcPct val="30000"/>
              </a:spcAft>
            </a:pPr>
            <a:r>
              <a:rPr lang="en-US" dirty="0"/>
              <a:t>Wildfire/prescribed fire tradeoffs</a:t>
            </a:r>
          </a:p>
          <a:p>
            <a:pPr eaLnBrk="1" hangingPunct="1">
              <a:spcAft>
                <a:spcPct val="30000"/>
              </a:spcAft>
            </a:pPr>
            <a:r>
              <a:rPr lang="en-US" dirty="0"/>
              <a:t>Demonstrate we are good neighbors</a:t>
            </a:r>
          </a:p>
          <a:p>
            <a:pPr eaLnBrk="1" hangingPunct="1">
              <a:spcAft>
                <a:spcPct val="30000"/>
              </a:spcAft>
            </a:pPr>
            <a:r>
              <a:rPr lang="en-US" dirty="0"/>
              <a:t>Establish nuisance thresholds</a:t>
            </a:r>
          </a:p>
          <a:p>
            <a:pPr eaLnBrk="1" hangingPunct="1">
              <a:spcAft>
                <a:spcPct val="30000"/>
              </a:spcAft>
            </a:pPr>
            <a:r>
              <a:rPr lang="en-US" dirty="0"/>
              <a:t>Distinguish our impacts from others</a:t>
            </a:r>
          </a:p>
          <a:p>
            <a:pPr eaLnBrk="1" hangingPunct="1">
              <a:spcAft>
                <a:spcPct val="30000"/>
              </a:spcAft>
            </a:pPr>
            <a:r>
              <a:rPr lang="en-US" dirty="0"/>
              <a:t>Verification of predictions from smoke models</a:t>
            </a:r>
          </a:p>
        </p:txBody>
      </p:sp>
    </p:spTree>
    <p:extLst>
      <p:ext uri="{BB962C8B-B14F-4D97-AF65-F5344CB8AC3E}">
        <p14:creationId xmlns:p14="http://schemas.microsoft.com/office/powerpoint/2010/main" val="157728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 calcmode="lin" valueType="num">
                                      <p:cBhvr additive="base">
                                        <p:cTn id="7"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3">
                                            <p:txEl>
                                              <p:pRg st="1" end="1"/>
                                            </p:txEl>
                                          </p:spTgt>
                                        </p:tgtEl>
                                        <p:attrNameLst>
                                          <p:attrName>style.visibility</p:attrName>
                                        </p:attrNameLst>
                                      </p:cBhvr>
                                      <p:to>
                                        <p:strVal val="visible"/>
                                      </p:to>
                                    </p:set>
                                    <p:anim calcmode="lin" valueType="num">
                                      <p:cBhvr additive="base">
                                        <p:cTn id="13" dur="500" fill="hold"/>
                                        <p:tgtEl>
                                          <p:spTgt spid="358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843">
                                            <p:txEl>
                                              <p:pRg st="2" end="2"/>
                                            </p:txEl>
                                          </p:spTgt>
                                        </p:tgtEl>
                                        <p:attrNameLst>
                                          <p:attrName>style.visibility</p:attrName>
                                        </p:attrNameLst>
                                      </p:cBhvr>
                                      <p:to>
                                        <p:strVal val="visible"/>
                                      </p:to>
                                    </p:set>
                                    <p:anim calcmode="lin" valueType="num">
                                      <p:cBhvr additive="base">
                                        <p:cTn id="19" dur="5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8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5843">
                                            <p:txEl>
                                              <p:pRg st="3" end="3"/>
                                            </p:txEl>
                                          </p:spTgt>
                                        </p:tgtEl>
                                        <p:attrNameLst>
                                          <p:attrName>style.visibility</p:attrName>
                                        </p:attrNameLst>
                                      </p:cBhvr>
                                      <p:to>
                                        <p:strVal val="visible"/>
                                      </p:to>
                                    </p:set>
                                    <p:anim calcmode="lin" valueType="num">
                                      <p:cBhvr additive="base">
                                        <p:cTn id="25" dur="500" fill="hold"/>
                                        <p:tgtEl>
                                          <p:spTgt spid="358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58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5843">
                                            <p:txEl>
                                              <p:pRg st="4" end="4"/>
                                            </p:txEl>
                                          </p:spTgt>
                                        </p:tgtEl>
                                        <p:attrNameLst>
                                          <p:attrName>style.visibility</p:attrName>
                                        </p:attrNameLst>
                                      </p:cBhvr>
                                      <p:to>
                                        <p:strVal val="visible"/>
                                      </p:to>
                                    </p:set>
                                    <p:anim calcmode="lin" valueType="num">
                                      <p:cBhvr additive="base">
                                        <p:cTn id="31" dur="500" fill="hold"/>
                                        <p:tgtEl>
                                          <p:spTgt spid="3584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584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t>Fuel Moisture Content</a:t>
            </a:r>
          </a:p>
        </p:txBody>
      </p:sp>
      <p:pic>
        <p:nvPicPr>
          <p:cNvPr id="25603" name="Picture 4" descr="AZPILEFM"/>
          <p:cNvPicPr>
            <a:picLocks noChangeAspect="1" noChangeArrowheads="1"/>
          </p:cNvPicPr>
          <p:nvPr/>
        </p:nvPicPr>
        <p:blipFill>
          <a:blip r:embed="rId2" cstate="print"/>
          <a:srcRect/>
          <a:stretch>
            <a:fillRect/>
          </a:stretch>
        </p:blipFill>
        <p:spPr bwMode="auto">
          <a:xfrm>
            <a:off x="3962400" y="2819400"/>
            <a:ext cx="5181600" cy="3240088"/>
          </a:xfrm>
          <a:prstGeom prst="rect">
            <a:avLst/>
          </a:prstGeom>
          <a:noFill/>
          <a:ln w="9525">
            <a:noFill/>
            <a:miter lim="800000"/>
            <a:headEnd/>
            <a:tailEnd/>
          </a:ln>
        </p:spPr>
      </p:pic>
      <p:sp>
        <p:nvSpPr>
          <p:cNvPr id="25604" name="Text Box 7"/>
          <p:cNvSpPr>
            <a:spLocks noGrp="1" noChangeArrowheads="1"/>
          </p:cNvSpPr>
          <p:nvPr>
            <p:ph type="body" idx="1"/>
          </p:nvPr>
        </p:nvSpPr>
        <p:spPr>
          <a:xfrm>
            <a:off x="685800" y="1447800"/>
            <a:ext cx="7772400" cy="4114800"/>
          </a:xfrm>
          <a:noFill/>
        </p:spPr>
        <p:txBody>
          <a:bodyPr/>
          <a:lstStyle/>
          <a:p>
            <a:pPr eaLnBrk="1" hangingPunct="1">
              <a:spcBef>
                <a:spcPct val="50000"/>
              </a:spcBef>
              <a:buClr>
                <a:schemeClr val="tx1"/>
              </a:buClr>
            </a:pPr>
            <a:r>
              <a:rPr lang="en-US" sz="2800"/>
              <a:t>Often single most important variable</a:t>
            </a:r>
          </a:p>
          <a:p>
            <a:pPr eaLnBrk="1" hangingPunct="1">
              <a:spcBef>
                <a:spcPct val="50000"/>
              </a:spcBef>
              <a:buClr>
                <a:schemeClr val="tx1"/>
              </a:buClr>
            </a:pPr>
            <a:r>
              <a:rPr lang="en-US" sz="2800"/>
              <a:t>Live and dead moisture</a:t>
            </a:r>
          </a:p>
          <a:p>
            <a:pPr eaLnBrk="1" hangingPunct="1">
              <a:spcBef>
                <a:spcPct val="50000"/>
              </a:spcBef>
              <a:buClr>
                <a:schemeClr val="tx1"/>
              </a:buClr>
            </a:pPr>
            <a:r>
              <a:rPr lang="en-US" sz="2800"/>
              <a:t>Increased fuel </a:t>
            </a:r>
            <a:br>
              <a:rPr lang="en-US" sz="2800"/>
            </a:br>
            <a:r>
              <a:rPr lang="en-US" sz="2800"/>
              <a:t>moisture will </a:t>
            </a:r>
            <a:br>
              <a:rPr lang="en-US" sz="2800"/>
            </a:br>
            <a:r>
              <a:rPr lang="en-US" sz="2800"/>
              <a:t>generally </a:t>
            </a:r>
            <a:br>
              <a:rPr lang="en-US" sz="2800"/>
            </a:br>
            <a:r>
              <a:rPr lang="en-US" sz="2800"/>
              <a:t>decrease </a:t>
            </a:r>
            <a:br>
              <a:rPr lang="en-US" sz="2800"/>
            </a:br>
            <a:r>
              <a:rPr lang="en-US" sz="2800"/>
              <a:t>consumption</a:t>
            </a:r>
          </a:p>
        </p:txBody>
      </p:sp>
    </p:spTree>
    <p:extLst>
      <p:ext uri="{BB962C8B-B14F-4D97-AF65-F5344CB8AC3E}">
        <p14:creationId xmlns:p14="http://schemas.microsoft.com/office/powerpoint/2010/main" val="11195984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121444"/>
            <a:ext cx="7772400" cy="1143000"/>
          </a:xfrm>
        </p:spPr>
        <p:txBody>
          <a:bodyPr>
            <a:normAutofit fontScale="90000"/>
          </a:bodyPr>
          <a:lstStyle/>
          <a:p>
            <a:pPr eaLnBrk="1" hangingPunct="1"/>
            <a:r>
              <a:rPr lang="en-US" dirty="0"/>
              <a:t>Particulate </a:t>
            </a:r>
            <a:br>
              <a:rPr lang="en-US" dirty="0"/>
            </a:br>
            <a:r>
              <a:rPr lang="en-US" dirty="0"/>
              <a:t>Monitoring Equipment</a:t>
            </a:r>
          </a:p>
        </p:txBody>
      </p:sp>
      <p:sp>
        <p:nvSpPr>
          <p:cNvPr id="9219" name="Rectangle 3"/>
          <p:cNvSpPr>
            <a:spLocks noGrp="1" noChangeArrowheads="1"/>
          </p:cNvSpPr>
          <p:nvPr>
            <p:ph type="body" sz="half" idx="1"/>
          </p:nvPr>
        </p:nvSpPr>
        <p:spPr>
          <a:xfrm>
            <a:off x="457200" y="1600200"/>
            <a:ext cx="5105400" cy="4800600"/>
          </a:xfrm>
        </p:spPr>
        <p:txBody>
          <a:bodyPr/>
          <a:lstStyle/>
          <a:p>
            <a:pPr marL="533400" indent="-533400" eaLnBrk="1" hangingPunct="1">
              <a:buFontTx/>
              <a:buAutoNum type="arabicPeriod"/>
            </a:pPr>
            <a:r>
              <a:rPr lang="en-US" sz="2800" dirty="0"/>
              <a:t>Gravimetric</a:t>
            </a:r>
          </a:p>
          <a:p>
            <a:pPr marL="914400" lvl="1" indent="-457200" eaLnBrk="1" hangingPunct="1"/>
            <a:r>
              <a:rPr lang="en-US" sz="2400" dirty="0"/>
              <a:t>Filter based; weighs mass</a:t>
            </a:r>
          </a:p>
          <a:p>
            <a:pPr marL="914400" lvl="1" indent="-457200" eaLnBrk="1" hangingPunct="1"/>
            <a:r>
              <a:rPr lang="en-US" sz="2400" dirty="0"/>
              <a:t>Labor intensive</a:t>
            </a:r>
          </a:p>
          <a:p>
            <a:pPr marL="914400" lvl="1" indent="-457200" eaLnBrk="1" hangingPunct="1"/>
            <a:r>
              <a:rPr lang="en-US" sz="2400" dirty="0"/>
              <a:t>Need line power</a:t>
            </a:r>
          </a:p>
          <a:p>
            <a:pPr marL="914400" lvl="1" indent="-457200" eaLnBrk="1" hangingPunct="1"/>
            <a:r>
              <a:rPr lang="en-US" sz="2400" dirty="0"/>
              <a:t>Location semi-permanent</a:t>
            </a:r>
          </a:p>
          <a:p>
            <a:pPr marL="914400" lvl="1" indent="-457200" eaLnBrk="1" hangingPunct="1"/>
            <a:r>
              <a:rPr lang="en-US" sz="2400" dirty="0"/>
              <a:t>Very accurate but slow data return</a:t>
            </a:r>
          </a:p>
          <a:p>
            <a:pPr marL="914400" lvl="1" indent="-457200"/>
            <a:r>
              <a:rPr lang="en-US" sz="2400" dirty="0"/>
              <a:t>Not typically used for smoke</a:t>
            </a:r>
          </a:p>
        </p:txBody>
      </p:sp>
      <p:pic>
        <p:nvPicPr>
          <p:cNvPr id="9220" name="Picture 4" descr="Dirty-filter"/>
          <p:cNvPicPr>
            <a:picLocks noGrp="1" noChangeAspect="1" noChangeArrowheads="1"/>
          </p:cNvPicPr>
          <p:nvPr>
            <p:ph sz="quarter" idx="2"/>
          </p:nvPr>
        </p:nvPicPr>
        <p:blipFill>
          <a:blip r:embed="rId2" cstate="print"/>
          <a:srcRect/>
          <a:stretch>
            <a:fillRect/>
          </a:stretch>
        </p:blipFill>
        <p:spPr>
          <a:xfrm>
            <a:off x="5410200" y="4419600"/>
            <a:ext cx="2857500" cy="1895475"/>
          </a:xfrm>
          <a:noFill/>
        </p:spPr>
      </p:pic>
      <p:pic>
        <p:nvPicPr>
          <p:cNvPr id="9221" name="Picture 6" descr="Leavenworth neph FRM rooftop"/>
          <p:cNvPicPr>
            <a:picLocks noGrp="1" noChangeAspect="1" noChangeArrowheads="1"/>
          </p:cNvPicPr>
          <p:nvPr>
            <p:ph sz="quarter" idx="3"/>
          </p:nvPr>
        </p:nvPicPr>
        <p:blipFill>
          <a:blip r:embed="rId3" cstate="print"/>
          <a:srcRect/>
          <a:stretch>
            <a:fillRect/>
          </a:stretch>
        </p:blipFill>
        <p:spPr>
          <a:xfrm>
            <a:off x="5334000" y="1385888"/>
            <a:ext cx="4419600" cy="2913062"/>
          </a:xfrm>
          <a:noFill/>
        </p:spPr>
      </p:pic>
      <p:sp>
        <p:nvSpPr>
          <p:cNvPr id="9222" name="Rectangle 8"/>
          <p:cNvSpPr>
            <a:spLocks noChangeArrowheads="1"/>
          </p:cNvSpPr>
          <p:nvPr/>
        </p:nvSpPr>
        <p:spPr bwMode="auto">
          <a:xfrm>
            <a:off x="8001000" y="1371600"/>
            <a:ext cx="1371600" cy="3048000"/>
          </a:xfrm>
          <a:prstGeom prst="rect">
            <a:avLst/>
          </a:prstGeom>
          <a:solidFill>
            <a:srgbClr val="CCECFF"/>
          </a:solidFill>
          <a:ln w="9525">
            <a:noFill/>
            <a:miter lim="800000"/>
            <a:headEnd/>
            <a:tailEnd/>
          </a:ln>
        </p:spPr>
        <p:txBody>
          <a:bodyPr wrap="none" anchor="ctr"/>
          <a:lstStyle/>
          <a:p>
            <a:endParaRPr lang="en-US"/>
          </a:p>
        </p:txBody>
      </p:sp>
    </p:spTree>
    <p:extLst>
      <p:ext uri="{BB962C8B-B14F-4D97-AF65-F5344CB8AC3E}">
        <p14:creationId xmlns:p14="http://schemas.microsoft.com/office/powerpoint/2010/main" val="162520608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en-US" dirty="0"/>
              <a:t>Particulate </a:t>
            </a:r>
            <a:br>
              <a:rPr lang="en-US" dirty="0"/>
            </a:br>
            <a:r>
              <a:rPr lang="en-US" dirty="0"/>
              <a:t>Monitoring Equipment</a:t>
            </a:r>
          </a:p>
        </p:txBody>
      </p:sp>
      <p:sp>
        <p:nvSpPr>
          <p:cNvPr id="11267" name="Rectangle 3"/>
          <p:cNvSpPr>
            <a:spLocks noGrp="1" noChangeArrowheads="1"/>
          </p:cNvSpPr>
          <p:nvPr>
            <p:ph type="body" idx="1"/>
          </p:nvPr>
        </p:nvSpPr>
        <p:spPr>
          <a:xfrm>
            <a:off x="304800" y="1524000"/>
            <a:ext cx="7772400" cy="4343400"/>
          </a:xfrm>
        </p:spPr>
        <p:txBody>
          <a:bodyPr/>
          <a:lstStyle/>
          <a:p>
            <a:pPr marL="609600" indent="-609600" eaLnBrk="1" hangingPunct="1">
              <a:lnSpc>
                <a:spcPct val="90000"/>
              </a:lnSpc>
              <a:buFontTx/>
              <a:buAutoNum type="arabicPeriod" startAt="2"/>
            </a:pPr>
            <a:r>
              <a:rPr lang="en-US" sz="2800" dirty="0"/>
              <a:t>Optical</a:t>
            </a:r>
          </a:p>
          <a:p>
            <a:pPr marL="990600" lvl="1" indent="-533400" eaLnBrk="1" hangingPunct="1">
              <a:lnSpc>
                <a:spcPct val="90000"/>
              </a:lnSpc>
            </a:pPr>
            <a:r>
              <a:rPr lang="en-US" sz="2400" dirty="0"/>
              <a:t>Measures light scattering or </a:t>
            </a:r>
            <a:br>
              <a:rPr lang="en-US" sz="2400" dirty="0"/>
            </a:br>
            <a:r>
              <a:rPr lang="en-US" sz="2400" dirty="0"/>
              <a:t>light absorption</a:t>
            </a:r>
          </a:p>
          <a:p>
            <a:pPr marL="990600" lvl="1" indent="-533400" eaLnBrk="1" hangingPunct="1">
              <a:lnSpc>
                <a:spcPct val="90000"/>
              </a:lnSpc>
            </a:pPr>
            <a:r>
              <a:rPr lang="en-US" sz="2400" dirty="0"/>
              <a:t>Converts to concentrations</a:t>
            </a:r>
          </a:p>
          <a:p>
            <a:pPr marL="990600" lvl="1" indent="-533400" eaLnBrk="1" hangingPunct="1">
              <a:lnSpc>
                <a:spcPct val="90000"/>
              </a:lnSpc>
            </a:pPr>
            <a:r>
              <a:rPr lang="en-US" sz="2400" dirty="0"/>
              <a:t>Real-time data</a:t>
            </a:r>
          </a:p>
          <a:p>
            <a:pPr marL="990600" lvl="1" indent="-533400" eaLnBrk="1" hangingPunct="1">
              <a:lnSpc>
                <a:spcPct val="90000"/>
              </a:lnSpc>
            </a:pPr>
            <a:r>
              <a:rPr lang="en-US" sz="2400" dirty="0"/>
              <a:t>Portable</a:t>
            </a:r>
          </a:p>
          <a:p>
            <a:pPr marL="990600" lvl="1" indent="-533400" eaLnBrk="1" hangingPunct="1">
              <a:lnSpc>
                <a:spcPct val="90000"/>
              </a:lnSpc>
            </a:pPr>
            <a:r>
              <a:rPr lang="en-US" sz="2400" dirty="0"/>
              <a:t>Relatively inexpensive</a:t>
            </a:r>
          </a:p>
          <a:p>
            <a:pPr marL="990600" lvl="1" indent="-533400" eaLnBrk="1" hangingPunct="1">
              <a:lnSpc>
                <a:spcPct val="90000"/>
              </a:lnSpc>
            </a:pPr>
            <a:r>
              <a:rPr lang="en-US" sz="2400" dirty="0"/>
              <a:t>Less accurate than gravimetric</a:t>
            </a:r>
          </a:p>
          <a:p>
            <a:pPr marL="990600" lvl="1" indent="-533400" eaLnBrk="1" hangingPunct="1">
              <a:lnSpc>
                <a:spcPct val="90000"/>
              </a:lnSpc>
            </a:pPr>
            <a:r>
              <a:rPr lang="en-US" sz="2400" dirty="0"/>
              <a:t>Used for smoke</a:t>
            </a:r>
          </a:p>
          <a:p>
            <a:pPr marL="990600" lvl="1" indent="-533400" eaLnBrk="1" hangingPunct="1">
              <a:lnSpc>
                <a:spcPct val="90000"/>
              </a:lnSpc>
            </a:pPr>
            <a:endParaRPr lang="en-US" sz="2400" dirty="0"/>
          </a:p>
        </p:txBody>
      </p:sp>
      <p:pic>
        <p:nvPicPr>
          <p:cNvPr id="6" name="Picture 6"/>
          <p:cNvPicPr>
            <a:picLocks noChangeAspect="1" noChangeArrowheads="1"/>
          </p:cNvPicPr>
          <p:nvPr/>
        </p:nvPicPr>
        <p:blipFill>
          <a:blip r:embed="rId2" cstate="print"/>
          <a:srcRect/>
          <a:stretch>
            <a:fillRect/>
          </a:stretch>
        </p:blipFill>
        <p:spPr bwMode="auto">
          <a:xfrm>
            <a:off x="6248400" y="1676400"/>
            <a:ext cx="2322512" cy="3505200"/>
          </a:xfrm>
          <a:prstGeom prst="rect">
            <a:avLst/>
          </a:prstGeom>
          <a:noFill/>
          <a:ln w="9525">
            <a:noFill/>
            <a:miter lim="800000"/>
            <a:headEnd/>
            <a:tailEnd/>
          </a:ln>
        </p:spPr>
      </p:pic>
      <p:sp>
        <p:nvSpPr>
          <p:cNvPr id="7" name="Rectangle 6"/>
          <p:cNvSpPr/>
          <p:nvPr/>
        </p:nvSpPr>
        <p:spPr>
          <a:xfrm>
            <a:off x="7162800" y="5181600"/>
            <a:ext cx="1826312" cy="830997"/>
          </a:xfrm>
          <a:prstGeom prst="rect">
            <a:avLst/>
          </a:prstGeom>
        </p:spPr>
        <p:txBody>
          <a:bodyPr wrap="square">
            <a:spAutoFit/>
          </a:bodyPr>
          <a:lstStyle/>
          <a:p>
            <a:r>
              <a:rPr lang="en-US" b="1" dirty="0">
                <a:latin typeface="Arial" charset="0"/>
              </a:rPr>
              <a:t>PM2.5 </a:t>
            </a:r>
          </a:p>
          <a:p>
            <a:r>
              <a:rPr lang="en-US" b="1" dirty="0">
                <a:latin typeface="Arial" charset="0"/>
              </a:rPr>
              <a:t>E-Sampler</a:t>
            </a:r>
          </a:p>
        </p:txBody>
      </p:sp>
    </p:spTree>
    <p:extLst>
      <p:ext uri="{BB962C8B-B14F-4D97-AF65-F5344CB8AC3E}">
        <p14:creationId xmlns:p14="http://schemas.microsoft.com/office/powerpoint/2010/main" val="29786747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eaLnBrk="1" hangingPunct="1"/>
            <a:r>
              <a:rPr lang="en-US"/>
              <a:t>Particulate </a:t>
            </a:r>
            <a:br>
              <a:rPr lang="en-US"/>
            </a:br>
            <a:r>
              <a:rPr lang="en-US"/>
              <a:t>Monitoring Equipment</a:t>
            </a:r>
          </a:p>
        </p:txBody>
      </p:sp>
      <p:sp>
        <p:nvSpPr>
          <p:cNvPr id="13315" name="Rectangle 3"/>
          <p:cNvSpPr>
            <a:spLocks noGrp="1" noChangeArrowheads="1"/>
          </p:cNvSpPr>
          <p:nvPr>
            <p:ph type="body" idx="1"/>
          </p:nvPr>
        </p:nvSpPr>
        <p:spPr>
          <a:xfrm>
            <a:off x="3657600" y="1981200"/>
            <a:ext cx="4800600" cy="4114800"/>
          </a:xfrm>
        </p:spPr>
        <p:txBody>
          <a:bodyPr/>
          <a:lstStyle/>
          <a:p>
            <a:pPr marL="609600" indent="-609600" eaLnBrk="1" hangingPunct="1">
              <a:buFontTx/>
              <a:buAutoNum type="arabicPeriod" startAt="3"/>
            </a:pPr>
            <a:r>
              <a:rPr lang="en-US" sz="2800" dirty="0"/>
              <a:t>Beta Attenuation Monitors (BAM)</a:t>
            </a:r>
          </a:p>
          <a:p>
            <a:pPr marL="990600" lvl="1" indent="-533400" eaLnBrk="1" hangingPunct="1"/>
            <a:r>
              <a:rPr lang="en-US" sz="2400" dirty="0"/>
              <a:t>Collect particulate on a tape</a:t>
            </a:r>
          </a:p>
          <a:p>
            <a:pPr marL="990600" lvl="1" indent="-533400" eaLnBrk="1" hangingPunct="1"/>
            <a:r>
              <a:rPr lang="en-US" sz="2400" dirty="0"/>
              <a:t>Radiation is directed across the tape at a sensor</a:t>
            </a:r>
          </a:p>
          <a:p>
            <a:pPr marL="990600" lvl="1" indent="-533400" eaLnBrk="1" hangingPunct="1"/>
            <a:r>
              <a:rPr lang="en-US" sz="2400" dirty="0"/>
              <a:t>Tend to be the ones used to produce AQI information </a:t>
            </a:r>
          </a:p>
          <a:p>
            <a:pPr marL="990600" lvl="1" indent="-533400" eaLnBrk="1" hangingPunct="1"/>
            <a:r>
              <a:rPr lang="en-US" sz="2400" dirty="0"/>
              <a:t>Smaller version used for smoke</a:t>
            </a:r>
          </a:p>
        </p:txBody>
      </p:sp>
      <p:pic>
        <p:nvPicPr>
          <p:cNvPr id="13316" name="Picture 4"/>
          <p:cNvPicPr>
            <a:picLocks noChangeAspect="1" noChangeArrowheads="1"/>
          </p:cNvPicPr>
          <p:nvPr/>
        </p:nvPicPr>
        <p:blipFill>
          <a:blip r:embed="rId2" cstate="print"/>
          <a:srcRect/>
          <a:stretch>
            <a:fillRect/>
          </a:stretch>
        </p:blipFill>
        <p:spPr bwMode="auto">
          <a:xfrm>
            <a:off x="533400" y="1752600"/>
            <a:ext cx="2890838" cy="4800600"/>
          </a:xfrm>
          <a:prstGeom prst="rect">
            <a:avLst/>
          </a:prstGeom>
          <a:noFill/>
          <a:ln w="9525">
            <a:noFill/>
            <a:miter lim="800000"/>
            <a:headEnd/>
            <a:tailEnd/>
          </a:ln>
        </p:spPr>
      </p:pic>
      <p:sp>
        <p:nvSpPr>
          <p:cNvPr id="5" name="Text Box 17"/>
          <p:cNvSpPr txBox="1">
            <a:spLocks noChangeArrowheads="1"/>
          </p:cNvSpPr>
          <p:nvPr/>
        </p:nvSpPr>
        <p:spPr bwMode="auto">
          <a:xfrm>
            <a:off x="3429000" y="6096000"/>
            <a:ext cx="1447800" cy="457200"/>
          </a:xfrm>
          <a:prstGeom prst="rect">
            <a:avLst/>
          </a:prstGeom>
          <a:noFill/>
          <a:ln w="9525">
            <a:noFill/>
            <a:miter lim="800000"/>
            <a:headEnd/>
            <a:tailEnd/>
          </a:ln>
        </p:spPr>
        <p:txBody>
          <a:bodyPr>
            <a:spAutoFit/>
          </a:bodyPr>
          <a:lstStyle/>
          <a:p>
            <a:pPr>
              <a:spcBef>
                <a:spcPct val="50000"/>
              </a:spcBef>
            </a:pPr>
            <a:r>
              <a:rPr lang="en-US" dirty="0"/>
              <a:t>E-BAM</a:t>
            </a:r>
          </a:p>
        </p:txBody>
      </p:sp>
    </p:spTree>
    <p:extLst>
      <p:ext uri="{BB962C8B-B14F-4D97-AF65-F5344CB8AC3E}">
        <p14:creationId xmlns:p14="http://schemas.microsoft.com/office/powerpoint/2010/main" val="39692788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t>Cameras</a:t>
            </a:r>
          </a:p>
        </p:txBody>
      </p:sp>
      <p:sp>
        <p:nvSpPr>
          <p:cNvPr id="5" name="TextBox 4"/>
          <p:cNvSpPr txBox="1"/>
          <p:nvPr/>
        </p:nvSpPr>
        <p:spPr>
          <a:xfrm>
            <a:off x="1828800" y="5638800"/>
            <a:ext cx="5486400" cy="830263"/>
          </a:xfrm>
          <a:prstGeom prst="rect">
            <a:avLst/>
          </a:prstGeom>
          <a:noFill/>
        </p:spPr>
        <p:txBody>
          <a:bodyPr>
            <a:spAutoFit/>
          </a:bodyPr>
          <a:lstStyle/>
          <a:p>
            <a:pPr>
              <a:defRPr/>
            </a:pPr>
            <a:r>
              <a:rPr lang="en-US" dirty="0">
                <a:latin typeface="+mn-lt"/>
              </a:rPr>
              <a:t>Can incorporate photos with distance markers to gather quantitative data</a:t>
            </a:r>
          </a:p>
        </p:txBody>
      </p:sp>
      <p:pic>
        <p:nvPicPr>
          <p:cNvPr id="35842" name="Picture 2" descr="http://www.followchelsea.com/wp-content/uploads/2011/09/Rural-ro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363436"/>
            <a:ext cx="5715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7506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217" t="24667"/>
          <a:stretch/>
        </p:blipFill>
        <p:spPr bwMode="auto">
          <a:xfrm>
            <a:off x="-1" y="0"/>
            <a:ext cx="1092824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1269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Content Placeholder 3" descr="10-16_2010289_aqua_250m.jpg"/>
          <p:cNvPicPr>
            <a:picLocks noChangeAspect="1"/>
          </p:cNvPicPr>
          <p:nvPr/>
        </p:nvPicPr>
        <p:blipFill>
          <a:blip r:embed="rId2" cstate="print"/>
          <a:srcRect l="26495" t="11111" r="45728" b="70370"/>
          <a:stretch>
            <a:fillRect/>
          </a:stretch>
        </p:blipFill>
        <p:spPr bwMode="auto">
          <a:xfrm>
            <a:off x="1371600" y="1143000"/>
            <a:ext cx="6400800" cy="4924425"/>
          </a:xfrm>
          <a:prstGeom prst="rect">
            <a:avLst/>
          </a:prstGeom>
          <a:noFill/>
          <a:ln w="9525">
            <a:noFill/>
            <a:miter lim="800000"/>
            <a:headEnd/>
            <a:tailEnd/>
          </a:ln>
        </p:spPr>
      </p:pic>
      <p:sp>
        <p:nvSpPr>
          <p:cNvPr id="30723" name="Title 1"/>
          <p:cNvSpPr>
            <a:spLocks noGrp="1"/>
          </p:cNvSpPr>
          <p:nvPr>
            <p:ph type="title"/>
          </p:nvPr>
        </p:nvSpPr>
        <p:spPr/>
        <p:txBody>
          <a:bodyPr/>
          <a:lstStyle/>
          <a:p>
            <a:pPr eaLnBrk="1" hangingPunct="1"/>
            <a:r>
              <a:rPr lang="en-US"/>
              <a:t>Satellite</a:t>
            </a:r>
          </a:p>
        </p:txBody>
      </p:sp>
      <p:sp>
        <p:nvSpPr>
          <p:cNvPr id="30724" name="TextBox 4"/>
          <p:cNvSpPr txBox="1">
            <a:spLocks noChangeArrowheads="1"/>
          </p:cNvSpPr>
          <p:nvPr/>
        </p:nvSpPr>
        <p:spPr bwMode="auto">
          <a:xfrm>
            <a:off x="1524000" y="3886200"/>
            <a:ext cx="3228975" cy="1631950"/>
          </a:xfrm>
          <a:prstGeom prst="rect">
            <a:avLst/>
          </a:prstGeom>
          <a:noFill/>
          <a:ln w="9525">
            <a:noFill/>
            <a:miter lim="800000"/>
            <a:headEnd/>
            <a:tailEnd/>
          </a:ln>
        </p:spPr>
        <p:txBody>
          <a:bodyPr wrap="none">
            <a:spAutoFit/>
          </a:bodyPr>
          <a:lstStyle/>
          <a:p>
            <a:r>
              <a:rPr lang="en-US" sz="2800">
                <a:solidFill>
                  <a:schemeClr val="bg1"/>
                </a:solidFill>
              </a:rPr>
              <a:t>Issues</a:t>
            </a:r>
          </a:p>
          <a:p>
            <a:pPr>
              <a:buFont typeface="Arial" charset="0"/>
              <a:buChar char="•"/>
            </a:pPr>
            <a:r>
              <a:rPr lang="en-US">
                <a:solidFill>
                  <a:schemeClr val="bg1"/>
                </a:solidFill>
              </a:rPr>
              <a:t> Minimum fire size</a:t>
            </a:r>
          </a:p>
          <a:p>
            <a:pPr>
              <a:buFont typeface="Arial" charset="0"/>
              <a:buChar char="•"/>
            </a:pPr>
            <a:r>
              <a:rPr lang="en-US">
                <a:solidFill>
                  <a:schemeClr val="bg1"/>
                </a:solidFill>
              </a:rPr>
              <a:t> Cloud cover</a:t>
            </a:r>
          </a:p>
          <a:p>
            <a:pPr>
              <a:buFont typeface="Arial" charset="0"/>
              <a:buChar char="•"/>
            </a:pPr>
            <a:r>
              <a:rPr lang="en-US">
                <a:solidFill>
                  <a:schemeClr val="bg1"/>
                </a:solidFill>
              </a:rPr>
              <a:t> Timing of satellite pass</a:t>
            </a:r>
          </a:p>
        </p:txBody>
      </p:sp>
    </p:spTree>
    <p:extLst>
      <p:ext uri="{BB962C8B-B14F-4D97-AF65-F5344CB8AC3E}">
        <p14:creationId xmlns:p14="http://schemas.microsoft.com/office/powerpoint/2010/main" val="101162292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t>Where to Monitor</a:t>
            </a:r>
          </a:p>
        </p:txBody>
      </p:sp>
      <p:sp>
        <p:nvSpPr>
          <p:cNvPr id="35843" name="Rectangle 3"/>
          <p:cNvSpPr>
            <a:spLocks noGrp="1" noChangeArrowheads="1"/>
          </p:cNvSpPr>
          <p:nvPr>
            <p:ph type="body" idx="1"/>
          </p:nvPr>
        </p:nvSpPr>
        <p:spPr>
          <a:xfrm>
            <a:off x="685800" y="1447800"/>
            <a:ext cx="7772400" cy="4800600"/>
          </a:xfrm>
        </p:spPr>
        <p:txBody>
          <a:bodyPr/>
          <a:lstStyle/>
          <a:p>
            <a:pPr eaLnBrk="1" hangingPunct="1"/>
            <a:r>
              <a:rPr lang="en-US" sz="2800"/>
              <a:t>Sensitive locations</a:t>
            </a:r>
          </a:p>
          <a:p>
            <a:pPr lvl="1" eaLnBrk="1" hangingPunct="1"/>
            <a:r>
              <a:rPr lang="en-US" sz="2400"/>
              <a:t>Schools, day care</a:t>
            </a:r>
          </a:p>
          <a:p>
            <a:pPr lvl="1" eaLnBrk="1" hangingPunct="1"/>
            <a:r>
              <a:rPr lang="en-US" sz="2400"/>
              <a:t>Hospitals, nursing homes</a:t>
            </a:r>
          </a:p>
          <a:p>
            <a:pPr lvl="1" eaLnBrk="1" hangingPunct="1"/>
            <a:r>
              <a:rPr lang="en-US" sz="2400"/>
              <a:t>County fairs</a:t>
            </a:r>
          </a:p>
          <a:p>
            <a:pPr eaLnBrk="1" hangingPunct="1"/>
            <a:r>
              <a:rPr lang="en-US" sz="2800"/>
              <a:t>Placed away from local pollution sources</a:t>
            </a:r>
          </a:p>
          <a:p>
            <a:pPr lvl="1" eaLnBrk="1" hangingPunct="1"/>
            <a:r>
              <a:rPr lang="en-US" sz="2400"/>
              <a:t>Dirt roads</a:t>
            </a:r>
          </a:p>
          <a:p>
            <a:pPr lvl="1" eaLnBrk="1" hangingPunct="1"/>
            <a:r>
              <a:rPr lang="en-US" sz="2400"/>
              <a:t>Wood stoves</a:t>
            </a:r>
          </a:p>
          <a:p>
            <a:pPr lvl="1" eaLnBrk="1" hangingPunct="1"/>
            <a:r>
              <a:rPr lang="en-US" sz="2400"/>
              <a:t>Traffic</a:t>
            </a:r>
          </a:p>
          <a:p>
            <a:pPr eaLnBrk="1" hangingPunct="1"/>
            <a:r>
              <a:rPr lang="en-US" sz="2800"/>
              <a:t>Access to Line Power?</a:t>
            </a:r>
          </a:p>
          <a:p>
            <a:pPr eaLnBrk="1" hangingPunct="1"/>
            <a:r>
              <a:rPr lang="en-US" sz="2800"/>
              <a:t>Permission – private property?</a:t>
            </a:r>
          </a:p>
        </p:txBody>
      </p:sp>
    </p:spTree>
    <p:extLst>
      <p:ext uri="{BB962C8B-B14F-4D97-AF65-F5344CB8AC3E}">
        <p14:creationId xmlns:p14="http://schemas.microsoft.com/office/powerpoint/2010/main" val="207545672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t>When to Monitor</a:t>
            </a:r>
          </a:p>
        </p:txBody>
      </p:sp>
      <p:sp>
        <p:nvSpPr>
          <p:cNvPr id="36867" name="Rectangle 3"/>
          <p:cNvSpPr>
            <a:spLocks noGrp="1" noChangeArrowheads="1"/>
          </p:cNvSpPr>
          <p:nvPr>
            <p:ph type="body" idx="1"/>
          </p:nvPr>
        </p:nvSpPr>
        <p:spPr/>
        <p:txBody>
          <a:bodyPr/>
          <a:lstStyle/>
          <a:p>
            <a:pPr eaLnBrk="1" hangingPunct="1">
              <a:lnSpc>
                <a:spcPct val="90000"/>
              </a:lnSpc>
            </a:pPr>
            <a:r>
              <a:rPr lang="en-US" dirty="0"/>
              <a:t>Depends on objectives</a:t>
            </a:r>
          </a:p>
          <a:p>
            <a:pPr lvl="1" eaLnBrk="1" hangingPunct="1">
              <a:lnSpc>
                <a:spcPct val="90000"/>
              </a:lnSpc>
            </a:pPr>
            <a:r>
              <a:rPr lang="en-US" dirty="0"/>
              <a:t>Project impact monitoring</a:t>
            </a:r>
          </a:p>
          <a:p>
            <a:pPr lvl="2" eaLnBrk="1" hangingPunct="1">
              <a:lnSpc>
                <a:spcPct val="90000"/>
              </a:lnSpc>
            </a:pPr>
            <a:r>
              <a:rPr lang="en-US" dirty="0"/>
              <a:t>May be hourly for several days before and after project</a:t>
            </a:r>
          </a:p>
          <a:p>
            <a:pPr lvl="1" eaLnBrk="1" hangingPunct="1">
              <a:lnSpc>
                <a:spcPct val="90000"/>
              </a:lnSpc>
            </a:pPr>
            <a:r>
              <a:rPr lang="en-US" dirty="0"/>
              <a:t>Permanent network operates year round</a:t>
            </a:r>
          </a:p>
          <a:p>
            <a:pPr lvl="2" eaLnBrk="1" hangingPunct="1">
              <a:lnSpc>
                <a:spcPct val="90000"/>
              </a:lnSpc>
            </a:pPr>
            <a:r>
              <a:rPr lang="en-US" dirty="0"/>
              <a:t>NAAQS monitoring</a:t>
            </a:r>
          </a:p>
          <a:p>
            <a:pPr lvl="3" eaLnBrk="1" hangingPunct="1">
              <a:lnSpc>
                <a:spcPct val="90000"/>
              </a:lnSpc>
            </a:pPr>
            <a:r>
              <a:rPr lang="en-US" dirty="0"/>
              <a:t>Once every six days</a:t>
            </a:r>
          </a:p>
          <a:p>
            <a:pPr lvl="2" eaLnBrk="1" hangingPunct="1">
              <a:lnSpc>
                <a:spcPct val="90000"/>
              </a:lnSpc>
            </a:pPr>
            <a:r>
              <a:rPr lang="en-US" dirty="0"/>
              <a:t>Visibility monitoring</a:t>
            </a:r>
          </a:p>
          <a:p>
            <a:pPr lvl="3" eaLnBrk="1" hangingPunct="1">
              <a:lnSpc>
                <a:spcPct val="90000"/>
              </a:lnSpc>
            </a:pPr>
            <a:r>
              <a:rPr lang="en-US" dirty="0"/>
              <a:t>Every third day</a:t>
            </a:r>
          </a:p>
        </p:txBody>
      </p:sp>
    </p:spTree>
    <p:extLst>
      <p:ext uri="{BB962C8B-B14F-4D97-AF65-F5344CB8AC3E}">
        <p14:creationId xmlns:p14="http://schemas.microsoft.com/office/powerpoint/2010/main" val="255226728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30784" y="51754"/>
            <a:ext cx="8839200" cy="990600"/>
          </a:xfrm>
        </p:spPr>
        <p:txBody>
          <a:bodyPr/>
          <a:lstStyle/>
          <a:p>
            <a:r>
              <a:rPr lang="en-US" dirty="0"/>
              <a:t>Nearby Air monitors = FREE data</a:t>
            </a:r>
          </a:p>
        </p:txBody>
      </p:sp>
      <p:pic>
        <p:nvPicPr>
          <p:cNvPr id="2" name="Picture 1"/>
          <p:cNvPicPr>
            <a:picLocks noChangeAspect="1"/>
          </p:cNvPicPr>
          <p:nvPr/>
        </p:nvPicPr>
        <p:blipFill rotWithShape="1">
          <a:blip r:embed="rId2"/>
          <a:srcRect l="28333" t="12963" r="30000" b="7037"/>
          <a:stretch/>
        </p:blipFill>
        <p:spPr>
          <a:xfrm>
            <a:off x="2150084" y="1295400"/>
            <a:ext cx="4800600" cy="5184648"/>
          </a:xfrm>
          <a:prstGeom prst="rect">
            <a:avLst/>
          </a:prstGeom>
        </p:spPr>
      </p:pic>
    </p:spTree>
    <p:extLst>
      <p:ext uri="{BB962C8B-B14F-4D97-AF65-F5344CB8AC3E}">
        <p14:creationId xmlns:p14="http://schemas.microsoft.com/office/powerpoint/2010/main" val="253406574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169888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t>Pre-Ignition Phase</a:t>
            </a:r>
          </a:p>
        </p:txBody>
      </p:sp>
      <p:sp>
        <p:nvSpPr>
          <p:cNvPr id="12291" name="Rectangle 11"/>
          <p:cNvSpPr>
            <a:spLocks noGrp="1" noChangeArrowheads="1"/>
          </p:cNvSpPr>
          <p:nvPr>
            <p:ph type="body" sz="half" idx="1"/>
          </p:nvPr>
        </p:nvSpPr>
        <p:spPr>
          <a:noFill/>
        </p:spPr>
        <p:txBody>
          <a:bodyPr>
            <a:normAutofit lnSpcReduction="10000"/>
          </a:bodyPr>
          <a:lstStyle/>
          <a:p>
            <a:pPr eaLnBrk="1" hangingPunct="1">
              <a:spcBef>
                <a:spcPct val="0"/>
              </a:spcBef>
              <a:spcAft>
                <a:spcPts val="1600"/>
              </a:spcAft>
            </a:pPr>
            <a:r>
              <a:rPr lang="en-US" sz="2400"/>
              <a:t>Fuels are heated</a:t>
            </a:r>
          </a:p>
          <a:p>
            <a:pPr eaLnBrk="1" hangingPunct="1">
              <a:spcBef>
                <a:spcPct val="0"/>
              </a:spcBef>
              <a:spcAft>
                <a:spcPts val="1600"/>
              </a:spcAft>
            </a:pPr>
            <a:r>
              <a:rPr lang="en-US" sz="2400"/>
              <a:t>Fuel moisture is </a:t>
            </a:r>
            <a:br>
              <a:rPr lang="en-US" sz="2400"/>
            </a:br>
            <a:r>
              <a:rPr lang="en-US" sz="2400"/>
              <a:t>driven off and </a:t>
            </a:r>
            <a:br>
              <a:rPr lang="en-US" sz="2400"/>
            </a:br>
            <a:r>
              <a:rPr lang="en-US" sz="2400"/>
              <a:t>water vapor </a:t>
            </a:r>
            <a:br>
              <a:rPr lang="en-US" sz="2400"/>
            </a:br>
            <a:r>
              <a:rPr lang="en-US" sz="2400"/>
              <a:t>is released</a:t>
            </a:r>
          </a:p>
          <a:p>
            <a:pPr eaLnBrk="1" hangingPunct="1">
              <a:spcBef>
                <a:spcPct val="0"/>
              </a:spcBef>
              <a:spcAft>
                <a:spcPts val="1600"/>
              </a:spcAft>
            </a:pPr>
            <a:r>
              <a:rPr lang="en-US" sz="2400"/>
              <a:t>Pyrolysis begins: </a:t>
            </a:r>
            <a:br>
              <a:rPr lang="en-US" sz="2400"/>
            </a:br>
            <a:r>
              <a:rPr lang="en-US" sz="2400"/>
              <a:t>thermal </a:t>
            </a:r>
            <a:br>
              <a:rPr lang="en-US" sz="2400"/>
            </a:br>
            <a:r>
              <a:rPr lang="en-US" sz="2400"/>
              <a:t>decomposition </a:t>
            </a:r>
            <a:br>
              <a:rPr lang="en-US" sz="2400"/>
            </a:br>
            <a:r>
              <a:rPr lang="en-US" sz="2400"/>
              <a:t>of cellulose to combustible vapors</a:t>
            </a:r>
          </a:p>
        </p:txBody>
      </p:sp>
      <p:pic>
        <p:nvPicPr>
          <p:cNvPr id="12292" name="Picture 14" descr="close up handpile"/>
          <p:cNvPicPr>
            <a:picLocks noGrp="1" noChangeAspect="1" noChangeArrowheads="1"/>
          </p:cNvPicPr>
          <p:nvPr>
            <p:ph sz="half" idx="2"/>
          </p:nvPr>
        </p:nvPicPr>
        <p:blipFill>
          <a:blip r:embed="rId2" cstate="print"/>
          <a:srcRect/>
          <a:stretch>
            <a:fillRect/>
          </a:stretch>
        </p:blipFill>
        <p:spPr>
          <a:xfrm>
            <a:off x="4495800" y="2057400"/>
            <a:ext cx="4495800" cy="4024313"/>
          </a:xfrm>
          <a:noFill/>
        </p:spPr>
      </p:pic>
    </p:spTree>
    <p:extLst>
      <p:ext uri="{BB962C8B-B14F-4D97-AF65-F5344CB8AC3E}">
        <p14:creationId xmlns:p14="http://schemas.microsoft.com/office/powerpoint/2010/main" val="2562614092"/>
      </p:ext>
    </p:extLst>
  </p:cSld>
  <p:clrMapOvr>
    <a:masterClrMapping/>
  </p:clrMapOvr>
  <p:transition>
    <p:wipe dir="d"/>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799" y="1161011"/>
            <a:ext cx="7772400" cy="1143000"/>
          </a:xfrm>
        </p:spPr>
        <p:txBody>
          <a:bodyPr>
            <a:normAutofit fontScale="90000"/>
          </a:bodyPr>
          <a:lstStyle/>
          <a:p>
            <a:pPr eaLnBrk="1" hangingPunct="1"/>
            <a:r>
              <a:rPr lang="en-US" dirty="0"/>
              <a:t>Trent’s Smoke Management Program Tips</a:t>
            </a:r>
          </a:p>
        </p:txBody>
      </p:sp>
      <p:sp>
        <p:nvSpPr>
          <p:cNvPr id="31747" name="Rectangle 3"/>
          <p:cNvSpPr>
            <a:spLocks noGrp="1" noChangeArrowheads="1"/>
          </p:cNvSpPr>
          <p:nvPr>
            <p:ph idx="1"/>
          </p:nvPr>
        </p:nvSpPr>
        <p:spPr>
          <a:xfrm>
            <a:off x="533399" y="2514600"/>
            <a:ext cx="8077200" cy="4191000"/>
          </a:xfrm>
        </p:spPr>
        <p:txBody>
          <a:bodyPr>
            <a:normAutofit lnSpcReduction="10000"/>
          </a:bodyPr>
          <a:lstStyle/>
          <a:p>
            <a:pPr eaLnBrk="1" hangingPunct="1">
              <a:lnSpc>
                <a:spcPct val="90000"/>
              </a:lnSpc>
            </a:pPr>
            <a:r>
              <a:rPr lang="en-US" sz="2800" dirty="0"/>
              <a:t>Establish and maintain relationships with key state air quality folks</a:t>
            </a:r>
          </a:p>
          <a:p>
            <a:pPr eaLnBrk="1" hangingPunct="1">
              <a:lnSpc>
                <a:spcPct val="90000"/>
              </a:lnSpc>
            </a:pPr>
            <a:r>
              <a:rPr lang="en-US" sz="2800" dirty="0"/>
              <a:t>Implement an ongoing program to educate the public in likely impacted areas, </a:t>
            </a:r>
          </a:p>
          <a:p>
            <a:pPr lvl="1" eaLnBrk="1" hangingPunct="1">
              <a:lnSpc>
                <a:spcPct val="90000"/>
              </a:lnSpc>
            </a:pPr>
            <a:r>
              <a:rPr lang="en-US" dirty="0"/>
              <a:t>To gain their support for your burning program</a:t>
            </a:r>
          </a:p>
          <a:p>
            <a:pPr lvl="1" eaLnBrk="1" hangingPunct="1">
              <a:lnSpc>
                <a:spcPct val="90000"/>
              </a:lnSpc>
            </a:pPr>
            <a:r>
              <a:rPr lang="en-US" dirty="0"/>
              <a:t>So at-risk folks will remove themselves from dangerous situations</a:t>
            </a:r>
          </a:p>
          <a:p>
            <a:pPr eaLnBrk="1" hangingPunct="1">
              <a:lnSpc>
                <a:spcPct val="90000"/>
              </a:lnSpc>
            </a:pPr>
            <a:r>
              <a:rPr lang="en-US" sz="2800" dirty="0"/>
              <a:t>Take existing air quality into account (AQI)</a:t>
            </a:r>
          </a:p>
          <a:p>
            <a:pPr eaLnBrk="1" hangingPunct="1">
              <a:lnSpc>
                <a:spcPct val="90000"/>
              </a:lnSpc>
            </a:pPr>
            <a:r>
              <a:rPr lang="en-US" sz="2800" dirty="0"/>
              <a:t>Know your SMP-BSMP/state air regs/procedures</a:t>
            </a:r>
          </a:p>
          <a:p>
            <a:pPr eaLnBrk="1" hangingPunct="1">
              <a:lnSpc>
                <a:spcPct val="90000"/>
              </a:lnSpc>
            </a:pPr>
            <a:r>
              <a:rPr lang="en-US" sz="2800" dirty="0"/>
              <a:t>ALWAYS FOLLOW THEM!!</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208476805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5943600"/>
            <a:ext cx="3352800" cy="461665"/>
          </a:xfrm>
          <a:prstGeom prst="rect">
            <a:avLst/>
          </a:prstGeom>
          <a:solidFill>
            <a:schemeClr val="accent3"/>
          </a:solidFill>
        </p:spPr>
        <p:txBody>
          <a:bodyPr wrap="square">
            <a:spAutoFit/>
          </a:bodyPr>
          <a:lstStyle/>
          <a:p>
            <a:r>
              <a:rPr lang="en-US" dirty="0"/>
              <a:t>http://lakestatesfiresci.net</a:t>
            </a:r>
          </a:p>
        </p:txBody>
      </p:sp>
      <p:pic>
        <p:nvPicPr>
          <p:cNvPr id="4" name="Picture 3">
            <a:extLst>
              <a:ext uri="{FF2B5EF4-FFF2-40B4-BE49-F238E27FC236}">
                <a16:creationId xmlns:a16="http://schemas.microsoft.com/office/drawing/2014/main" id="{9E48BE8D-E748-4DCC-8C7A-BC27B754FBB1}"/>
              </a:ext>
            </a:extLst>
          </p:cNvPr>
          <p:cNvPicPr>
            <a:picLocks noChangeAspect="1"/>
          </p:cNvPicPr>
          <p:nvPr/>
        </p:nvPicPr>
        <p:blipFill rotWithShape="1">
          <a:blip r:embed="rId2"/>
          <a:srcRect l="52993" t="2438" r="8314" b="48584"/>
          <a:stretch/>
        </p:blipFill>
        <p:spPr>
          <a:xfrm>
            <a:off x="914400" y="304800"/>
            <a:ext cx="7315200" cy="5526447"/>
          </a:xfrm>
          <a:prstGeom prst="rect">
            <a:avLst/>
          </a:prstGeom>
        </p:spPr>
      </p:pic>
      <p:cxnSp>
        <p:nvCxnSpPr>
          <p:cNvPr id="6" name="Straight Arrow Connector 5">
            <a:extLst>
              <a:ext uri="{FF2B5EF4-FFF2-40B4-BE49-F238E27FC236}">
                <a16:creationId xmlns:a16="http://schemas.microsoft.com/office/drawing/2014/main" id="{3B5BEC28-4BB7-4802-95B7-C8C98363E5C4}"/>
              </a:ext>
            </a:extLst>
          </p:cNvPr>
          <p:cNvCxnSpPr>
            <a:cxnSpLocks/>
          </p:cNvCxnSpPr>
          <p:nvPr/>
        </p:nvCxnSpPr>
        <p:spPr>
          <a:xfrm>
            <a:off x="685800" y="3068023"/>
            <a:ext cx="1295400" cy="894377"/>
          </a:xfrm>
          <a:prstGeom prst="straightConnector1">
            <a:avLst/>
          </a:prstGeom>
          <a:ln w="889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06644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199" y="2057400"/>
            <a:ext cx="8229600" cy="1143000"/>
          </a:xfrm>
        </p:spPr>
        <p:txBody>
          <a:bodyPr>
            <a:normAutofit/>
          </a:bodyPr>
          <a:lstStyle/>
          <a:p>
            <a:r>
              <a:rPr lang="en-US" sz="5400" dirty="0"/>
              <a:t>Questions?</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
        <p:nvSpPr>
          <p:cNvPr id="2" name="TextBox 1"/>
          <p:cNvSpPr txBox="1"/>
          <p:nvPr/>
        </p:nvSpPr>
        <p:spPr>
          <a:xfrm>
            <a:off x="1381969" y="4644013"/>
            <a:ext cx="6380080" cy="461665"/>
          </a:xfrm>
          <a:prstGeom prst="rect">
            <a:avLst/>
          </a:prstGeom>
          <a:noFill/>
        </p:spPr>
        <p:txBody>
          <a:bodyPr wrap="none" rtlCol="0">
            <a:spAutoFit/>
          </a:bodyPr>
          <a:lstStyle/>
          <a:p>
            <a:pPr algn="ctr">
              <a:buFontTx/>
              <a:buNone/>
            </a:pPr>
            <a:r>
              <a:rPr lang="en-US" dirty="0">
                <a:latin typeface="+mn-lt"/>
              </a:rPr>
              <a:t>Feel free to contact me with additional questions</a:t>
            </a:r>
          </a:p>
        </p:txBody>
      </p:sp>
    </p:spTree>
    <p:extLst>
      <p:ext uri="{BB962C8B-B14F-4D97-AF65-F5344CB8AC3E}">
        <p14:creationId xmlns:p14="http://schemas.microsoft.com/office/powerpoint/2010/main" val="28723117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EXTRAS</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15880295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State - Air Monitoring Data</a:t>
            </a:r>
          </a:p>
        </p:txBody>
      </p:sp>
      <p:sp>
        <p:nvSpPr>
          <p:cNvPr id="2" name="Rectangle 1"/>
          <p:cNvSpPr/>
          <p:nvPr/>
        </p:nvSpPr>
        <p:spPr>
          <a:xfrm>
            <a:off x="838200" y="1600200"/>
            <a:ext cx="7620000" cy="3046988"/>
          </a:xfrm>
          <a:prstGeom prst="rect">
            <a:avLst/>
          </a:prstGeom>
        </p:spPr>
        <p:txBody>
          <a:bodyPr wrap="square">
            <a:spAutoFit/>
          </a:bodyPr>
          <a:lstStyle/>
          <a:p>
            <a:r>
              <a:rPr lang="en-US" dirty="0">
                <a:hlinkClick r:id="rId2"/>
              </a:rPr>
              <a:t>https://www.pca.state.mn.us/air/air-monitoring-network-plan</a:t>
            </a:r>
            <a:endParaRPr lang="en-US" dirty="0"/>
          </a:p>
          <a:p>
            <a:endParaRPr lang="en-US" dirty="0"/>
          </a:p>
          <a:p>
            <a:r>
              <a:rPr lang="en-US" dirty="0">
                <a:hlinkClick r:id="rId3"/>
              </a:rPr>
              <a:t>https://dnr.wisconsin.gov/sites/default/files/topic/AirQuality/2022AnnualNetworkPlan0629.pdf</a:t>
            </a:r>
            <a:endParaRPr lang="en-US" dirty="0"/>
          </a:p>
          <a:p>
            <a:endParaRPr lang="en-US" dirty="0"/>
          </a:p>
          <a:p>
            <a:r>
              <a:rPr lang="en-US" dirty="0">
                <a:hlinkClick r:id="rId4"/>
              </a:rPr>
              <a:t>http://169.62.82.226/documents/egle/ambient-monitoring-network-review-2021-07-01_729037_7.pdf</a:t>
            </a:r>
            <a:endParaRPr lang="en-US" dirty="0"/>
          </a:p>
          <a:p>
            <a:endParaRPr lang="en-US" dirty="0"/>
          </a:p>
        </p:txBody>
      </p:sp>
    </p:spTree>
    <p:extLst>
      <p:ext uri="{BB962C8B-B14F-4D97-AF65-F5344CB8AC3E}">
        <p14:creationId xmlns:p14="http://schemas.microsoft.com/office/powerpoint/2010/main" val="211584123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
        <p:nvSpPr>
          <p:cNvPr id="6" name="Rectangle 2"/>
          <p:cNvSpPr>
            <a:spLocks noGrp="1" noChangeArrowheads="1"/>
          </p:cNvSpPr>
          <p:nvPr>
            <p:ph type="title"/>
          </p:nvPr>
        </p:nvSpPr>
        <p:spPr>
          <a:xfrm>
            <a:off x="685800" y="990600"/>
            <a:ext cx="7772400" cy="1143000"/>
          </a:xfrm>
        </p:spPr>
        <p:txBody>
          <a:bodyPr>
            <a:normAutofit fontScale="90000"/>
          </a:bodyPr>
          <a:lstStyle/>
          <a:p>
            <a:pPr eaLnBrk="1" hangingPunct="1"/>
            <a:r>
              <a:rPr lang="en-US" dirty="0"/>
              <a:t>Basic Smoke Management Practices</a:t>
            </a:r>
          </a:p>
        </p:txBody>
      </p:sp>
      <p:sp>
        <p:nvSpPr>
          <p:cNvPr id="3" name="TextBox 2"/>
          <p:cNvSpPr txBox="1"/>
          <p:nvPr/>
        </p:nvSpPr>
        <p:spPr>
          <a:xfrm>
            <a:off x="-1" y="5750004"/>
            <a:ext cx="9143999" cy="1061829"/>
          </a:xfrm>
          <a:prstGeom prst="rect">
            <a:avLst/>
          </a:prstGeom>
          <a:noFill/>
        </p:spPr>
        <p:txBody>
          <a:bodyPr wrap="square" rtlCol="0">
            <a:spAutoFit/>
          </a:bodyPr>
          <a:lstStyle/>
          <a:p>
            <a:pPr algn="ctr"/>
            <a:r>
              <a:rPr lang="en-US" sz="2100" i="1" dirty="0">
                <a:latin typeface="+mj-lt"/>
              </a:rPr>
              <a:t>These are good practices to consider whether or not your state has a smoke management plan!</a:t>
            </a:r>
          </a:p>
          <a:p>
            <a:pPr algn="ctr"/>
            <a:endParaRPr lang="en-US" sz="2100" dirty="0"/>
          </a:p>
        </p:txBody>
      </p:sp>
      <p:sp>
        <p:nvSpPr>
          <p:cNvPr id="2" name="TextBox 1"/>
          <p:cNvSpPr txBox="1"/>
          <p:nvPr/>
        </p:nvSpPr>
        <p:spPr>
          <a:xfrm>
            <a:off x="838198" y="2286000"/>
            <a:ext cx="7467600" cy="2877711"/>
          </a:xfrm>
          <a:prstGeom prst="rect">
            <a:avLst/>
          </a:prstGeom>
          <a:noFill/>
        </p:spPr>
        <p:txBody>
          <a:bodyPr wrap="square" rtlCol="0">
            <a:spAutoFit/>
          </a:bodyPr>
          <a:lstStyle/>
          <a:p>
            <a:pPr marL="457200" indent="-457200">
              <a:spcAft>
                <a:spcPts val="600"/>
              </a:spcAft>
              <a:buAutoNum type="arabicPeriod"/>
            </a:pPr>
            <a:r>
              <a:rPr lang="en-US" sz="2600" dirty="0">
                <a:latin typeface="+mn-lt"/>
              </a:rPr>
              <a:t>Evaluate Smoke Dispersion Conditions</a:t>
            </a:r>
          </a:p>
          <a:p>
            <a:pPr marL="457200" indent="-457200">
              <a:spcAft>
                <a:spcPts val="600"/>
              </a:spcAft>
              <a:buAutoNum type="arabicPeriod"/>
            </a:pPr>
            <a:r>
              <a:rPr lang="en-US" sz="2600" dirty="0">
                <a:latin typeface="+mn-lt"/>
              </a:rPr>
              <a:t>Monitor Effects on Air Quality</a:t>
            </a:r>
          </a:p>
          <a:p>
            <a:pPr marL="457200" indent="-457200">
              <a:spcAft>
                <a:spcPts val="600"/>
              </a:spcAft>
              <a:buAutoNum type="arabicPeriod"/>
            </a:pPr>
            <a:r>
              <a:rPr lang="en-US" sz="2600" dirty="0">
                <a:latin typeface="+mn-lt"/>
              </a:rPr>
              <a:t>Record-keeping/Maintain a Burn/Smoke Journal</a:t>
            </a:r>
          </a:p>
          <a:p>
            <a:pPr marL="457200" indent="-457200">
              <a:spcAft>
                <a:spcPts val="600"/>
              </a:spcAft>
              <a:buAutoNum type="arabicPeriod"/>
            </a:pPr>
            <a:r>
              <a:rPr lang="en-US" sz="2600" dirty="0">
                <a:latin typeface="+mn-lt"/>
              </a:rPr>
              <a:t>Communication – Public Notification</a:t>
            </a:r>
          </a:p>
          <a:p>
            <a:pPr marL="457200" indent="-457200">
              <a:spcAft>
                <a:spcPts val="600"/>
              </a:spcAft>
              <a:buAutoNum type="arabicPeriod"/>
            </a:pPr>
            <a:r>
              <a:rPr lang="en-US" sz="2600" dirty="0">
                <a:latin typeface="+mn-lt"/>
              </a:rPr>
              <a:t>Consider Emission Reduction Techniques</a:t>
            </a:r>
          </a:p>
          <a:p>
            <a:pPr marL="457200" indent="-457200">
              <a:spcAft>
                <a:spcPts val="600"/>
              </a:spcAft>
              <a:buAutoNum type="arabicPeriod"/>
            </a:pPr>
            <a:r>
              <a:rPr lang="en-US" sz="2600" dirty="0">
                <a:latin typeface="+mn-lt"/>
              </a:rPr>
              <a:t>Share the </a:t>
            </a:r>
            <a:r>
              <a:rPr lang="en-US" sz="2600" dirty="0" err="1">
                <a:latin typeface="+mn-lt"/>
              </a:rPr>
              <a:t>Airshed</a:t>
            </a:r>
            <a:r>
              <a:rPr lang="en-US" sz="2600" dirty="0">
                <a:latin typeface="+mn-lt"/>
              </a:rPr>
              <a:t> – Coordination of Area Burning</a:t>
            </a:r>
          </a:p>
        </p:txBody>
      </p:sp>
    </p:spTree>
    <p:extLst>
      <p:ext uri="{BB962C8B-B14F-4D97-AF65-F5344CB8AC3E}">
        <p14:creationId xmlns:p14="http://schemas.microsoft.com/office/powerpoint/2010/main" val="158574797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01"/>
            <a:ext cx="9144000" cy="838200"/>
          </a:xfrm>
        </p:spPr>
        <p:txBody>
          <a:bodyPr>
            <a:normAutofit fontScale="90000"/>
          </a:bodyPr>
          <a:lstStyle/>
          <a:p>
            <a:pPr>
              <a:defRPr/>
            </a:pPr>
            <a:r>
              <a:rPr lang="en-US" sz="4000" dirty="0">
                <a:effectLst/>
              </a:rPr>
              <a:t>BSMP1: Evaluate smoke dispersion conditions</a:t>
            </a:r>
          </a:p>
        </p:txBody>
      </p:sp>
      <p:sp>
        <p:nvSpPr>
          <p:cNvPr id="3" name="Content Placeholder 2"/>
          <p:cNvSpPr>
            <a:spLocks noGrp="1"/>
          </p:cNvSpPr>
          <p:nvPr>
            <p:ph idx="1"/>
          </p:nvPr>
        </p:nvSpPr>
        <p:spPr>
          <a:xfrm>
            <a:off x="533400" y="2209800"/>
            <a:ext cx="7772400" cy="4114800"/>
          </a:xfrm>
        </p:spPr>
        <p:txBody>
          <a:bodyPr>
            <a:normAutofit/>
          </a:bodyPr>
          <a:lstStyle/>
          <a:p>
            <a:pPr>
              <a:defRPr/>
            </a:pPr>
            <a:r>
              <a:rPr lang="en-US" sz="2400" dirty="0"/>
              <a:t>Before</a:t>
            </a:r>
          </a:p>
          <a:p>
            <a:pPr lvl="1">
              <a:defRPr/>
            </a:pPr>
            <a:r>
              <a:rPr lang="en-US" sz="2400" dirty="0"/>
              <a:t>Identify smoke sensitive areas</a:t>
            </a:r>
          </a:p>
          <a:p>
            <a:pPr lvl="1">
              <a:defRPr/>
            </a:pPr>
            <a:r>
              <a:rPr lang="en-US" sz="2400" dirty="0"/>
              <a:t>Identify meteorological conditions</a:t>
            </a:r>
          </a:p>
          <a:p>
            <a:pPr>
              <a:defRPr/>
            </a:pPr>
            <a:r>
              <a:rPr lang="en-US" sz="2400" dirty="0"/>
              <a:t>During</a:t>
            </a:r>
          </a:p>
          <a:p>
            <a:pPr lvl="1">
              <a:defRPr/>
            </a:pPr>
            <a:r>
              <a:rPr lang="en-US" sz="2400" dirty="0"/>
              <a:t>(critical) Obtain latest meteorological forecast</a:t>
            </a:r>
          </a:p>
          <a:p>
            <a:pPr lvl="1">
              <a:defRPr/>
            </a:pPr>
            <a:r>
              <a:rPr lang="en-US" sz="2400" dirty="0"/>
              <a:t>Obtain AQ conditions (AIRNOW) or state/local</a:t>
            </a:r>
          </a:p>
          <a:p>
            <a:pPr lvl="1">
              <a:defRPr/>
            </a:pPr>
            <a:r>
              <a:rPr lang="en-US" sz="2400" dirty="0"/>
              <a:t>Verify forecast with observations (RAWS or other)</a:t>
            </a:r>
          </a:p>
          <a:p>
            <a:pPr>
              <a:defRPr/>
            </a:pPr>
            <a:r>
              <a:rPr lang="en-US" sz="2400" dirty="0"/>
              <a:t>After, burn operations</a:t>
            </a:r>
          </a:p>
          <a:p>
            <a:pPr lvl="1">
              <a:defRPr/>
            </a:pPr>
            <a:r>
              <a:rPr lang="en-US" sz="2400" dirty="0"/>
              <a:t>Assess smoldering conditions</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66041474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1143000"/>
            <a:ext cx="9143999" cy="838200"/>
          </a:xfrm>
        </p:spPr>
        <p:txBody>
          <a:bodyPr>
            <a:noAutofit/>
          </a:bodyPr>
          <a:lstStyle/>
          <a:p>
            <a:r>
              <a:rPr lang="en-US" sz="3600" dirty="0"/>
              <a:t>BSMP2:  Monitor the effects on air quality</a:t>
            </a:r>
          </a:p>
        </p:txBody>
      </p:sp>
      <p:sp>
        <p:nvSpPr>
          <p:cNvPr id="4" name="Content Placeholder 3"/>
          <p:cNvSpPr>
            <a:spLocks noGrp="1"/>
          </p:cNvSpPr>
          <p:nvPr>
            <p:ph idx="1"/>
          </p:nvPr>
        </p:nvSpPr>
        <p:spPr>
          <a:xfrm>
            <a:off x="152400" y="2286000"/>
            <a:ext cx="5105400" cy="4267200"/>
          </a:xfrm>
        </p:spPr>
        <p:txBody>
          <a:bodyPr/>
          <a:lstStyle/>
          <a:p>
            <a:r>
              <a:rPr lang="en-US" sz="2000" dirty="0"/>
              <a:t>Monitoring effects of fire on air quality</a:t>
            </a:r>
          </a:p>
          <a:p>
            <a:pPr lvl="1"/>
            <a:r>
              <a:rPr lang="en-US" sz="2000" dirty="0"/>
              <a:t>Where does the smoke go?</a:t>
            </a:r>
          </a:p>
          <a:p>
            <a:pPr lvl="1"/>
            <a:r>
              <a:rPr lang="en-US" sz="2000" dirty="0"/>
              <a:t>How high does it go?  </a:t>
            </a:r>
          </a:p>
          <a:p>
            <a:pPr lvl="1"/>
            <a:r>
              <a:rPr lang="en-US" sz="2000" dirty="0"/>
              <a:t>Does the smoke disperse or is tight and dense?</a:t>
            </a:r>
          </a:p>
          <a:p>
            <a:r>
              <a:rPr lang="en-US" sz="2000" dirty="0"/>
              <a:t>Methods – Visual monitoring documented by:</a:t>
            </a:r>
          </a:p>
          <a:p>
            <a:pPr lvl="1"/>
            <a:r>
              <a:rPr lang="en-US" sz="2000" dirty="0"/>
              <a:t>notes, photographs, aircraft observations, satellite imagery, air quality monitoring data, and post-burn evaluations.  </a:t>
            </a:r>
          </a:p>
          <a:p>
            <a:r>
              <a:rPr lang="en-US" sz="2000" dirty="0"/>
              <a:t>Note air quality near sensitive receptors</a:t>
            </a:r>
          </a:p>
          <a:p>
            <a:endParaRPr lang="en-US" sz="2000" dirty="0"/>
          </a:p>
        </p:txBody>
      </p:sp>
      <p:pic>
        <p:nvPicPr>
          <p:cNvPr id="5" name="Picture 4"/>
          <p:cNvPicPr/>
          <p:nvPr/>
        </p:nvPicPr>
        <p:blipFill>
          <a:blip r:embed="rId3" cstate="email"/>
          <a:srcRect/>
          <a:stretch>
            <a:fillRect/>
          </a:stretch>
        </p:blipFill>
        <p:spPr bwMode="auto">
          <a:xfrm>
            <a:off x="5257800" y="2895600"/>
            <a:ext cx="3657600" cy="3076575"/>
          </a:xfrm>
          <a:prstGeom prst="rect">
            <a:avLst/>
          </a:prstGeom>
          <a:noFill/>
          <a:ln w="9525">
            <a:noFill/>
            <a:miter lim="800000"/>
            <a:headEnd/>
            <a:tailEnd/>
          </a:ln>
        </p:spPr>
      </p:pic>
      <p:sp>
        <p:nvSpPr>
          <p:cNvPr id="7" name="TextBox 6"/>
          <p:cNvSpPr txBox="1"/>
          <p:nvPr/>
        </p:nvSpPr>
        <p:spPr>
          <a:xfrm>
            <a:off x="6248400" y="6019800"/>
            <a:ext cx="2667000" cy="227755"/>
          </a:xfrm>
          <a:prstGeom prst="rect">
            <a:avLst/>
          </a:prstGeom>
          <a:noFill/>
        </p:spPr>
        <p:txBody>
          <a:bodyPr wrap="square" rtlCol="0">
            <a:spAutoFit/>
          </a:bodyPr>
          <a:lstStyle/>
          <a:p>
            <a:pPr fontAlgn="base">
              <a:lnSpc>
                <a:spcPct val="80000"/>
              </a:lnSpc>
              <a:spcBef>
                <a:spcPct val="20000"/>
              </a:spcBef>
              <a:spcAft>
                <a:spcPct val="0"/>
              </a:spcAft>
              <a:buClr>
                <a:srgbClr val="FFFFFF"/>
              </a:buClr>
            </a:pPr>
            <a:r>
              <a:rPr lang="en-US" sz="1100" dirty="0">
                <a:latin typeface="Tahoma" pitchFamily="34" charset="0"/>
                <a:cs typeface="Arial" charset="0"/>
              </a:rPr>
              <a:t>US Forest Service Smoke Photo Series</a:t>
            </a:r>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124958288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199" y="1143000"/>
            <a:ext cx="8229600" cy="639762"/>
          </a:xfrm>
        </p:spPr>
        <p:txBody>
          <a:bodyPr>
            <a:noAutofit/>
          </a:bodyPr>
          <a:lstStyle/>
          <a:p>
            <a:r>
              <a:rPr lang="en-US" sz="3600" dirty="0"/>
              <a:t>BSMP3:  Record-keeping</a:t>
            </a:r>
          </a:p>
        </p:txBody>
      </p:sp>
      <p:sp>
        <p:nvSpPr>
          <p:cNvPr id="4" name="Content Placeholder 3"/>
          <p:cNvSpPr>
            <a:spLocks noGrp="1"/>
          </p:cNvSpPr>
          <p:nvPr>
            <p:ph idx="1"/>
          </p:nvPr>
        </p:nvSpPr>
        <p:spPr>
          <a:xfrm>
            <a:off x="228600" y="1752600"/>
            <a:ext cx="6248400" cy="5105400"/>
          </a:xfrm>
        </p:spPr>
        <p:txBody>
          <a:bodyPr/>
          <a:lstStyle/>
          <a:p>
            <a:r>
              <a:rPr lang="en-US" sz="2200" dirty="0"/>
              <a:t>Keep a personal burn/smoke journal</a:t>
            </a:r>
          </a:p>
          <a:p>
            <a:r>
              <a:rPr lang="en-US" sz="2200" dirty="0"/>
              <a:t>What records to keep?</a:t>
            </a:r>
          </a:p>
          <a:p>
            <a:pPr lvl="1"/>
            <a:r>
              <a:rPr lang="en-US" sz="2200" dirty="0"/>
              <a:t>Weather (forecasted and observed)</a:t>
            </a:r>
          </a:p>
          <a:p>
            <a:pPr lvl="1"/>
            <a:r>
              <a:rPr lang="en-US" sz="2200" dirty="0"/>
              <a:t>BSMPs applied </a:t>
            </a:r>
          </a:p>
          <a:p>
            <a:pPr lvl="1"/>
            <a:r>
              <a:rPr lang="en-US" sz="2200" dirty="0"/>
              <a:t>Fire activity (location, area burned, date, ignition time, etc.) </a:t>
            </a:r>
          </a:p>
          <a:p>
            <a:pPr lvl="1"/>
            <a:r>
              <a:rPr lang="en-US" sz="2200" dirty="0"/>
              <a:t>Fuels burned and acreage</a:t>
            </a:r>
          </a:p>
          <a:p>
            <a:pPr lvl="1"/>
            <a:r>
              <a:rPr lang="en-US" sz="2200" dirty="0"/>
              <a:t>Smoke behavior &amp; impacts (if any)</a:t>
            </a:r>
          </a:p>
          <a:p>
            <a:r>
              <a:rPr lang="en-US" sz="2200" dirty="0"/>
              <a:t>Assess conditions and burns that meet goals, and provide lessons learned</a:t>
            </a:r>
          </a:p>
          <a:p>
            <a:r>
              <a:rPr lang="en-US" sz="2200" dirty="0"/>
              <a:t>Documentation can be key if there is an air quality </a:t>
            </a:r>
            <a:r>
              <a:rPr lang="en-US" sz="2200" dirty="0" err="1"/>
              <a:t>exceedance</a:t>
            </a:r>
            <a:r>
              <a:rPr lang="en-US" sz="2200" dirty="0"/>
              <a:t> and the state seeks to exclude the data.  This can be years later. </a:t>
            </a:r>
          </a:p>
        </p:txBody>
      </p:sp>
      <p:pic>
        <p:nvPicPr>
          <p:cNvPr id="5" name="Picture 4" descr="haze65336290"/>
          <p:cNvPicPr>
            <a:picLocks noChangeAspect="1" noChangeArrowheads="1"/>
          </p:cNvPicPr>
          <p:nvPr/>
        </p:nvPicPr>
        <p:blipFill>
          <a:blip r:embed="rId2" cstate="email"/>
          <a:srcRect/>
          <a:stretch>
            <a:fillRect/>
          </a:stretch>
        </p:blipFill>
        <p:spPr bwMode="auto">
          <a:xfrm>
            <a:off x="6346825" y="2027238"/>
            <a:ext cx="2492375" cy="3611562"/>
          </a:xfrm>
          <a:prstGeom prst="rect">
            <a:avLst/>
          </a:prstGeom>
          <a:noFill/>
          <a:ln w="38100">
            <a:solidFill>
              <a:srgbClr val="8ABCDE"/>
            </a:solidFill>
            <a:miter lim="800000"/>
            <a:headEnd/>
            <a:tailEnd/>
          </a:ln>
          <a:effectLst>
            <a:outerShdw dist="28398" dir="1593903" algn="ctr" rotWithShape="0">
              <a:srgbClr val="808080"/>
            </a:outerShdw>
          </a:effectLst>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135017887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189038"/>
            <a:ext cx="9143999" cy="715962"/>
          </a:xfrm>
        </p:spPr>
        <p:txBody>
          <a:bodyPr>
            <a:noAutofit/>
          </a:bodyPr>
          <a:lstStyle/>
          <a:p>
            <a:r>
              <a:rPr lang="en-US" sz="3600" dirty="0"/>
              <a:t>BSMP 4:  Communication – Public Notification</a:t>
            </a:r>
          </a:p>
        </p:txBody>
      </p:sp>
      <p:sp>
        <p:nvSpPr>
          <p:cNvPr id="3" name="Content Placeholder 2"/>
          <p:cNvSpPr>
            <a:spLocks noGrp="1"/>
          </p:cNvSpPr>
          <p:nvPr>
            <p:ph idx="1"/>
          </p:nvPr>
        </p:nvSpPr>
        <p:spPr>
          <a:xfrm>
            <a:off x="228600" y="2057400"/>
            <a:ext cx="4419600" cy="5029200"/>
          </a:xfrm>
        </p:spPr>
        <p:txBody>
          <a:bodyPr/>
          <a:lstStyle/>
          <a:p>
            <a:r>
              <a:rPr lang="en-US" sz="2400" dirty="0"/>
              <a:t>Notify appropriate authorities (e.g., air regulators, public health officials, local fire department)</a:t>
            </a:r>
          </a:p>
          <a:p>
            <a:r>
              <a:rPr lang="en-US" sz="2400" dirty="0"/>
              <a:t>Notify those in the public potentially affected by the smoke</a:t>
            </a:r>
          </a:p>
          <a:p>
            <a:r>
              <a:rPr lang="en-US" sz="2400" dirty="0"/>
              <a:t>If an impact occurs, prepare contingency actions to reduce exposure (e.g., mop-up, reducing area burned)</a:t>
            </a:r>
          </a:p>
        </p:txBody>
      </p:sp>
      <p:pic>
        <p:nvPicPr>
          <p:cNvPr id="4" name="Picture 3" descr="P3140048"/>
          <p:cNvPicPr/>
          <p:nvPr/>
        </p:nvPicPr>
        <p:blipFill>
          <a:blip r:embed="rId2" cstate="email"/>
          <a:srcRect/>
          <a:stretch>
            <a:fillRect/>
          </a:stretch>
        </p:blipFill>
        <p:spPr bwMode="auto">
          <a:xfrm>
            <a:off x="4800600" y="2505075"/>
            <a:ext cx="4191000" cy="3057525"/>
          </a:xfrm>
          <a:prstGeom prst="rect">
            <a:avLst/>
          </a:prstGeom>
          <a:noFill/>
          <a:ln w="9525">
            <a:noFill/>
            <a:miter lim="800000"/>
            <a:headEnd/>
            <a:tailEnd/>
          </a:ln>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243320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t>Flaming Phase</a:t>
            </a:r>
          </a:p>
        </p:txBody>
      </p:sp>
      <p:sp>
        <p:nvSpPr>
          <p:cNvPr id="13315" name="Rectangle 3"/>
          <p:cNvSpPr>
            <a:spLocks noGrp="1" noChangeArrowheads="1"/>
          </p:cNvSpPr>
          <p:nvPr>
            <p:ph type="body" sz="half" idx="1"/>
          </p:nvPr>
        </p:nvSpPr>
        <p:spPr>
          <a:xfrm>
            <a:off x="685800" y="1981200"/>
            <a:ext cx="7924800" cy="4114800"/>
          </a:xfrm>
        </p:spPr>
        <p:txBody>
          <a:bodyPr>
            <a:normAutofit lnSpcReduction="10000"/>
          </a:bodyPr>
          <a:lstStyle/>
          <a:p>
            <a:pPr eaLnBrk="1" hangingPunct="1">
              <a:spcBef>
                <a:spcPct val="0"/>
              </a:spcBef>
              <a:spcAft>
                <a:spcPts val="1000"/>
              </a:spcAft>
            </a:pPr>
            <a:r>
              <a:rPr lang="en-US" sz="2500"/>
              <a:t>Combustible vapors reach 600° F and mix with sufficient oxygen</a:t>
            </a:r>
          </a:p>
          <a:p>
            <a:pPr eaLnBrk="1" hangingPunct="1">
              <a:spcBef>
                <a:spcPct val="0"/>
              </a:spcBef>
              <a:spcAft>
                <a:spcPts val="1000"/>
              </a:spcAft>
            </a:pPr>
            <a:r>
              <a:rPr lang="en-US" sz="2500"/>
              <a:t>Accelerates pyrolysis</a:t>
            </a:r>
          </a:p>
          <a:p>
            <a:pPr eaLnBrk="1" hangingPunct="1">
              <a:spcBef>
                <a:spcPct val="0"/>
              </a:spcBef>
              <a:spcAft>
                <a:spcPts val="1000"/>
              </a:spcAft>
            </a:pPr>
            <a:r>
              <a:rPr lang="en-US" sz="2500"/>
              <a:t>Rapid oxidation</a:t>
            </a:r>
          </a:p>
          <a:p>
            <a:pPr eaLnBrk="1" hangingPunct="1">
              <a:spcBef>
                <a:spcPct val="0"/>
              </a:spcBef>
              <a:spcAft>
                <a:spcPts val="1000"/>
              </a:spcAft>
            </a:pPr>
            <a:r>
              <a:rPr lang="en-US" sz="2500"/>
              <a:t>Produces primarily </a:t>
            </a:r>
            <a:br>
              <a:rPr lang="en-US" sz="2500"/>
            </a:br>
            <a:r>
              <a:rPr lang="en-US" sz="2500"/>
              <a:t>CO</a:t>
            </a:r>
            <a:r>
              <a:rPr lang="en-US" sz="2500" baseline="-25000"/>
              <a:t>2</a:t>
            </a:r>
            <a:r>
              <a:rPr lang="en-US" sz="2500"/>
              <a:t> and H</a:t>
            </a:r>
            <a:r>
              <a:rPr lang="en-US" sz="2500" baseline="-25000"/>
              <a:t>2</a:t>
            </a:r>
            <a:r>
              <a:rPr lang="en-US" sz="2500"/>
              <a:t>O</a:t>
            </a:r>
            <a:endParaRPr lang="en-US" sz="2000"/>
          </a:p>
          <a:p>
            <a:pPr eaLnBrk="1" hangingPunct="1">
              <a:spcBef>
                <a:spcPct val="0"/>
              </a:spcBef>
              <a:spcAft>
                <a:spcPts val="1000"/>
              </a:spcAft>
            </a:pPr>
            <a:r>
              <a:rPr lang="en-US" sz="2500"/>
              <a:t>Partial oxidation </a:t>
            </a:r>
            <a:br>
              <a:rPr lang="en-US" sz="2500"/>
            </a:br>
            <a:r>
              <a:rPr lang="en-US" sz="2500"/>
              <a:t>causes a variety </a:t>
            </a:r>
            <a:br>
              <a:rPr lang="en-US" sz="2500"/>
            </a:br>
            <a:r>
              <a:rPr lang="en-US" sz="2500"/>
              <a:t>of emissions</a:t>
            </a:r>
            <a:endParaRPr lang="en-US" sz="2000"/>
          </a:p>
          <a:p>
            <a:pPr eaLnBrk="1" hangingPunct="1">
              <a:spcBef>
                <a:spcPct val="0"/>
              </a:spcBef>
            </a:pPr>
            <a:endParaRPr lang="en-US" sz="2800"/>
          </a:p>
        </p:txBody>
      </p:sp>
      <p:sp>
        <p:nvSpPr>
          <p:cNvPr id="13316" name="Rectangle 11"/>
          <p:cNvSpPr>
            <a:spLocks noChangeArrowheads="1"/>
          </p:cNvSpPr>
          <p:nvPr/>
        </p:nvSpPr>
        <p:spPr bwMode="auto">
          <a:xfrm>
            <a:off x="752475" y="5792788"/>
            <a:ext cx="0" cy="365125"/>
          </a:xfrm>
          <a:prstGeom prst="rect">
            <a:avLst/>
          </a:prstGeom>
          <a:noFill/>
          <a:ln w="9525">
            <a:noFill/>
            <a:miter lim="800000"/>
            <a:headEnd/>
            <a:tailEnd/>
          </a:ln>
        </p:spPr>
        <p:txBody>
          <a:bodyPr wrap="none" lIns="0" tIns="0" rIns="0" bIns="0">
            <a:spAutoFit/>
          </a:bodyPr>
          <a:lstStyle/>
          <a:p>
            <a:endParaRPr lang="en-US" b="0"/>
          </a:p>
        </p:txBody>
      </p:sp>
      <p:pic>
        <p:nvPicPr>
          <p:cNvPr id="13317" name="Picture 15" descr="eglin_flaming"/>
          <p:cNvPicPr>
            <a:picLocks noGrp="1" noChangeAspect="1" noChangeArrowheads="1"/>
          </p:cNvPicPr>
          <p:nvPr>
            <p:ph sz="half" idx="2"/>
          </p:nvPr>
        </p:nvPicPr>
        <p:blipFill>
          <a:blip r:embed="rId2" cstate="print"/>
          <a:srcRect/>
          <a:stretch>
            <a:fillRect/>
          </a:stretch>
        </p:blipFill>
        <p:spPr>
          <a:xfrm>
            <a:off x="4648200" y="2590800"/>
            <a:ext cx="4495800" cy="3733800"/>
          </a:xfrm>
          <a:noFill/>
        </p:spPr>
      </p:pic>
    </p:spTree>
    <p:extLst>
      <p:ext uri="{BB962C8B-B14F-4D97-AF65-F5344CB8AC3E}">
        <p14:creationId xmlns:p14="http://schemas.microsoft.com/office/powerpoint/2010/main" val="4141192231"/>
      </p:ext>
    </p:extLst>
  </p:cSld>
  <p:clrMapOvr>
    <a:masterClrMapping/>
  </p:clrMapOvr>
  <p:transition>
    <p:wipe dir="d"/>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00"/>
            <a:ext cx="9144000" cy="1139825"/>
          </a:xfrm>
        </p:spPr>
        <p:txBody>
          <a:bodyPr>
            <a:noAutofit/>
          </a:bodyPr>
          <a:lstStyle/>
          <a:p>
            <a:r>
              <a:rPr lang="en-US" sz="3600" dirty="0"/>
              <a:t>BSMP5:  Consider use of emission reduction techniques (ERTs)</a:t>
            </a:r>
          </a:p>
        </p:txBody>
      </p:sp>
      <p:sp>
        <p:nvSpPr>
          <p:cNvPr id="3" name="Content Placeholder 2"/>
          <p:cNvSpPr>
            <a:spLocks noGrp="1"/>
          </p:cNvSpPr>
          <p:nvPr>
            <p:ph idx="1"/>
          </p:nvPr>
        </p:nvSpPr>
        <p:spPr>
          <a:xfrm>
            <a:off x="152400" y="2438400"/>
            <a:ext cx="6019800" cy="5029200"/>
          </a:xfrm>
        </p:spPr>
        <p:txBody>
          <a:bodyPr/>
          <a:lstStyle/>
          <a:p>
            <a:r>
              <a:rPr lang="en-US" sz="2400" dirty="0"/>
              <a:t>Ensure objectives are not compromised as ERT’s are site specific</a:t>
            </a:r>
          </a:p>
          <a:p>
            <a:r>
              <a:rPr lang="en-US" sz="2400" dirty="0"/>
              <a:t>ERTs can include:  </a:t>
            </a:r>
          </a:p>
          <a:p>
            <a:pPr lvl="1"/>
            <a:r>
              <a:rPr lang="en-US" sz="2400" dirty="0"/>
              <a:t>reducing fuel burned</a:t>
            </a:r>
          </a:p>
          <a:p>
            <a:pPr lvl="1"/>
            <a:r>
              <a:rPr lang="en-US" sz="2400" dirty="0"/>
              <a:t>increasing burning efficiency </a:t>
            </a:r>
          </a:p>
          <a:p>
            <a:r>
              <a:rPr lang="en-US" sz="2400" dirty="0"/>
              <a:t>NRCS Practices considered ERTs:  Brush Management, Clearing and Snagging, Firebreak, Forest Stand Improvement, Fuel Break, Prescribed Grazing, and Woody Residue Treatment.</a:t>
            </a:r>
          </a:p>
        </p:txBody>
      </p:sp>
      <p:pic>
        <p:nvPicPr>
          <p:cNvPr id="4" name="Picture 3"/>
          <p:cNvPicPr/>
          <p:nvPr/>
        </p:nvPicPr>
        <p:blipFill>
          <a:blip r:embed="rId3" cstate="email"/>
          <a:srcRect/>
          <a:stretch>
            <a:fillRect/>
          </a:stretch>
        </p:blipFill>
        <p:spPr bwMode="auto">
          <a:xfrm>
            <a:off x="5791200" y="2895600"/>
            <a:ext cx="3152775" cy="2438400"/>
          </a:xfrm>
          <a:prstGeom prst="rect">
            <a:avLst/>
          </a:prstGeom>
          <a:noFill/>
          <a:ln w="9525">
            <a:noFill/>
            <a:miter lim="800000"/>
            <a:headEnd/>
            <a:tailEnd/>
          </a:ln>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35221349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noAutofit/>
          </a:bodyPr>
          <a:lstStyle/>
          <a:p>
            <a:r>
              <a:rPr lang="en-US" sz="3600" dirty="0"/>
              <a:t>BSMP6:  Share the </a:t>
            </a:r>
            <a:r>
              <a:rPr lang="en-US" sz="3600" dirty="0" err="1"/>
              <a:t>Airshed</a:t>
            </a:r>
            <a:r>
              <a:rPr lang="en-US" sz="3600" dirty="0"/>
              <a:t> – Coordination of Area Burning</a:t>
            </a:r>
          </a:p>
        </p:txBody>
      </p:sp>
      <p:sp>
        <p:nvSpPr>
          <p:cNvPr id="3" name="Content Placeholder 2"/>
          <p:cNvSpPr>
            <a:spLocks noGrp="1"/>
          </p:cNvSpPr>
          <p:nvPr>
            <p:ph idx="1"/>
          </p:nvPr>
        </p:nvSpPr>
        <p:spPr>
          <a:xfrm>
            <a:off x="381000" y="2286000"/>
            <a:ext cx="4648200" cy="4876800"/>
          </a:xfrm>
        </p:spPr>
        <p:txBody>
          <a:bodyPr/>
          <a:lstStyle/>
          <a:p>
            <a:r>
              <a:rPr lang="en-US" sz="2000" dirty="0"/>
              <a:t>Communication among fire managers burning in the same vicinity on the same day </a:t>
            </a:r>
          </a:p>
          <a:p>
            <a:r>
              <a:rPr lang="en-US" sz="2000" dirty="0"/>
              <a:t>Coordinate and plan ignitions so as not to overwhelm the ability of the atmosphere to disperse the smoke </a:t>
            </a:r>
          </a:p>
          <a:p>
            <a:r>
              <a:rPr lang="en-US" sz="2000" dirty="0"/>
              <a:t>Current smoke/AQ information</a:t>
            </a:r>
          </a:p>
          <a:p>
            <a:pPr lvl="1"/>
            <a:r>
              <a:rPr lang="en-US" sz="1800" dirty="0"/>
              <a:t>AIRNOW (</a:t>
            </a:r>
            <a:r>
              <a:rPr lang="en-US" sz="1800" u="sng" dirty="0">
                <a:hlinkClick r:id="rId2"/>
              </a:rPr>
              <a:t>http://www.airnow.gov</a:t>
            </a:r>
            <a:r>
              <a:rPr lang="en-US" sz="1800" dirty="0"/>
              <a:t>) or from local/state air quality monitoring networks.</a:t>
            </a:r>
          </a:p>
          <a:p>
            <a:pPr lvl="1"/>
            <a:r>
              <a:rPr lang="en-US" sz="1800" dirty="0"/>
              <a:t>NOAA Hazard Mapping System – current satellite fire detections (</a:t>
            </a:r>
            <a:r>
              <a:rPr lang="en-US" sz="1800" dirty="0">
                <a:hlinkClick r:id="rId3"/>
              </a:rPr>
              <a:t>http://www.ospo.noaa.gov/Products/land/hms.html</a:t>
            </a:r>
            <a:r>
              <a:rPr lang="en-US" sz="1800" dirty="0"/>
              <a:t> ) </a:t>
            </a:r>
          </a:p>
        </p:txBody>
      </p:sp>
      <p:pic>
        <p:nvPicPr>
          <p:cNvPr id="4" name="Picture 3" descr="C:\home\susan.oneill\My Pictures\200903_Fire_NewMexico\20090324\DSC00479.JPG"/>
          <p:cNvPicPr/>
          <p:nvPr/>
        </p:nvPicPr>
        <p:blipFill>
          <a:blip r:embed="rId4" cstate="email"/>
          <a:srcRect/>
          <a:stretch>
            <a:fillRect/>
          </a:stretch>
        </p:blipFill>
        <p:spPr bwMode="auto">
          <a:xfrm>
            <a:off x="5181600" y="2590800"/>
            <a:ext cx="3657600" cy="3048000"/>
          </a:xfrm>
          <a:prstGeom prst="rect">
            <a:avLst/>
          </a:prstGeom>
          <a:noFill/>
          <a:ln w="9525">
            <a:noFill/>
            <a:miter lim="800000"/>
            <a:headEnd/>
            <a:tailEnd/>
          </a:ln>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426674731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990600"/>
            <a:ext cx="7772400" cy="1143000"/>
          </a:xfrm>
        </p:spPr>
        <p:txBody>
          <a:bodyPr>
            <a:normAutofit fontScale="90000"/>
          </a:bodyPr>
          <a:lstStyle/>
          <a:p>
            <a:pPr eaLnBrk="1" hangingPunct="1"/>
            <a:r>
              <a:rPr lang="en-US" dirty="0"/>
              <a:t>Basic Smoke Management Practices</a:t>
            </a:r>
          </a:p>
        </p:txBody>
      </p:sp>
      <p:sp>
        <p:nvSpPr>
          <p:cNvPr id="20483" name="Rectangle 3"/>
          <p:cNvSpPr>
            <a:spLocks noGrp="1" noChangeArrowheads="1"/>
          </p:cNvSpPr>
          <p:nvPr>
            <p:ph type="body" sz="half" idx="1"/>
          </p:nvPr>
        </p:nvSpPr>
        <p:spPr>
          <a:xfrm>
            <a:off x="685800" y="2057400"/>
            <a:ext cx="7696200" cy="4495800"/>
          </a:xfrm>
        </p:spPr>
        <p:txBody>
          <a:bodyPr>
            <a:normAutofit fontScale="92500" lnSpcReduction="20000"/>
          </a:bodyPr>
          <a:lstStyle/>
          <a:p>
            <a:pPr marL="514350" indent="-514350">
              <a:buFont typeface="+mj-lt"/>
              <a:buAutoNum type="arabicPeriod"/>
            </a:pPr>
            <a:r>
              <a:rPr lang="en-US" sz="2800" dirty="0"/>
              <a:t>Meteorological scheduling and smoke impact evaluation (critical)</a:t>
            </a:r>
          </a:p>
          <a:p>
            <a:pPr marL="514350" indent="-514350">
              <a:buFont typeface="+mj-lt"/>
              <a:buAutoNum type="arabicPeriod"/>
            </a:pPr>
            <a:r>
              <a:rPr lang="en-US" sz="2800" dirty="0"/>
              <a:t>Monitoring effects of the fire on air quality and document smoke dispersion (critical)</a:t>
            </a:r>
          </a:p>
          <a:p>
            <a:pPr marL="514350" indent="-514350">
              <a:buFont typeface="+mj-lt"/>
              <a:buAutoNum type="arabicPeriod"/>
            </a:pPr>
            <a:r>
              <a:rPr lang="en-US" sz="2800" dirty="0"/>
              <a:t>Track fire activity on a daily basis</a:t>
            </a:r>
          </a:p>
          <a:p>
            <a:pPr marL="514350" indent="-514350">
              <a:buFont typeface="+mj-lt"/>
              <a:buAutoNum type="arabicPeriod"/>
            </a:pPr>
            <a:r>
              <a:rPr lang="en-US" sz="2800" dirty="0"/>
              <a:t>Document the event and retain relevant records for 3.5 years</a:t>
            </a:r>
          </a:p>
          <a:p>
            <a:pPr marL="514350" indent="-514350">
              <a:buFont typeface="+mj-lt"/>
              <a:buAutoNum type="arabicPeriod"/>
            </a:pPr>
            <a:r>
              <a:rPr lang="en-US" sz="2800" dirty="0"/>
              <a:t>Share the </a:t>
            </a:r>
            <a:r>
              <a:rPr lang="en-US" sz="2800" dirty="0" err="1"/>
              <a:t>airshed</a:t>
            </a:r>
            <a:endParaRPr lang="en-US" sz="2800" dirty="0"/>
          </a:p>
          <a:p>
            <a:pPr marL="514350" indent="-514350">
              <a:buFont typeface="+mj-lt"/>
              <a:buAutoNum type="arabicPeriod"/>
            </a:pPr>
            <a:r>
              <a:rPr lang="en-US" sz="2800" dirty="0"/>
              <a:t>Public notification (critical)</a:t>
            </a:r>
          </a:p>
          <a:p>
            <a:pPr marL="514350" indent="-514350">
              <a:buFont typeface="+mj-lt"/>
              <a:buAutoNum type="arabicPeriod"/>
            </a:pPr>
            <a:r>
              <a:rPr lang="en-US" sz="2800" dirty="0"/>
              <a:t>Exposure reduction (critical)</a:t>
            </a:r>
          </a:p>
          <a:p>
            <a:pPr marL="514350" indent="-514350">
              <a:buFont typeface="+mj-lt"/>
              <a:buAutoNum type="arabicPeriod"/>
            </a:pPr>
            <a:r>
              <a:rPr lang="en-US" sz="2800" dirty="0"/>
              <a:t>Apply emission reduction techniques (ERTs)</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
        <p:nvSpPr>
          <p:cNvPr id="2" name="TextBox 1"/>
          <p:cNvSpPr txBox="1"/>
          <p:nvPr/>
        </p:nvSpPr>
        <p:spPr>
          <a:xfrm>
            <a:off x="187273" y="6391572"/>
            <a:ext cx="8769452" cy="353943"/>
          </a:xfrm>
          <a:prstGeom prst="rect">
            <a:avLst/>
          </a:prstGeom>
          <a:noFill/>
        </p:spPr>
        <p:txBody>
          <a:bodyPr wrap="none" rtlCol="0">
            <a:spAutoFit/>
          </a:bodyPr>
          <a:lstStyle/>
          <a:p>
            <a:r>
              <a:rPr lang="en-US" sz="1700" dirty="0">
                <a:hlinkClick r:id="rId4"/>
              </a:rPr>
              <a:t>http://www.frames.gov/partner-sites/emissions-and-smoke/educational-resources/tutorial/lesson-3/</a:t>
            </a:r>
            <a:endParaRPr lang="en-US" sz="1700" dirty="0"/>
          </a:p>
        </p:txBody>
      </p:sp>
    </p:spTree>
    <p:extLst>
      <p:ext uri="{BB962C8B-B14F-4D97-AF65-F5344CB8AC3E}">
        <p14:creationId xmlns:p14="http://schemas.microsoft.com/office/powerpoint/2010/main" val="2032323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482600" y="2029644"/>
            <a:ext cx="3810000" cy="4114800"/>
          </a:xfrm>
        </p:spPr>
        <p:txBody>
          <a:bodyPr>
            <a:normAutofit fontScale="85000" lnSpcReduction="20000"/>
          </a:bodyPr>
          <a:lstStyle/>
          <a:p>
            <a:pPr eaLnBrk="1" hangingPunct="1">
              <a:spcBef>
                <a:spcPct val="0"/>
              </a:spcBef>
              <a:spcAft>
                <a:spcPts val="1500"/>
              </a:spcAft>
            </a:pPr>
            <a:r>
              <a:rPr lang="en-US" sz="2800" dirty="0"/>
              <a:t>Temperature and </a:t>
            </a:r>
            <a:br>
              <a:rPr lang="en-US" sz="2800" dirty="0"/>
            </a:br>
            <a:r>
              <a:rPr lang="en-US" sz="2800" dirty="0"/>
              <a:t>combustible vapor </a:t>
            </a:r>
            <a:br>
              <a:rPr lang="en-US" sz="2800" dirty="0"/>
            </a:br>
            <a:r>
              <a:rPr lang="en-US" sz="2800" dirty="0"/>
              <a:t>mixture too low to </a:t>
            </a:r>
            <a:br>
              <a:rPr lang="en-US" sz="2800" dirty="0"/>
            </a:br>
            <a:r>
              <a:rPr lang="en-US" sz="2800" dirty="0"/>
              <a:t>support flaming</a:t>
            </a:r>
          </a:p>
          <a:p>
            <a:pPr eaLnBrk="1" hangingPunct="1">
              <a:spcBef>
                <a:spcPct val="0"/>
              </a:spcBef>
              <a:spcAft>
                <a:spcPts val="1500"/>
              </a:spcAft>
            </a:pPr>
            <a:r>
              <a:rPr lang="en-US" sz="2800" dirty="0"/>
              <a:t>Temperature drops,</a:t>
            </a:r>
            <a:br>
              <a:rPr lang="en-US" sz="2800" dirty="0"/>
            </a:br>
            <a:r>
              <a:rPr lang="en-US" sz="2800" dirty="0"/>
              <a:t>gases condense</a:t>
            </a:r>
          </a:p>
          <a:p>
            <a:pPr eaLnBrk="1" hangingPunct="1">
              <a:spcBef>
                <a:spcPct val="0"/>
              </a:spcBef>
              <a:spcAft>
                <a:spcPts val="1500"/>
              </a:spcAft>
            </a:pPr>
            <a:r>
              <a:rPr lang="en-US" sz="2800" dirty="0"/>
              <a:t>Emissions = </a:t>
            </a:r>
            <a:br>
              <a:rPr lang="en-US" sz="2800" dirty="0"/>
            </a:br>
            <a:r>
              <a:rPr lang="en-US" sz="2800" dirty="0"/>
              <a:t>2X flaming stage</a:t>
            </a:r>
          </a:p>
          <a:p>
            <a:pPr eaLnBrk="1" hangingPunct="1">
              <a:spcBef>
                <a:spcPct val="0"/>
              </a:spcBef>
              <a:spcAft>
                <a:spcPts val="1500"/>
              </a:spcAft>
            </a:pPr>
            <a:r>
              <a:rPr lang="en-US" sz="2800" dirty="0"/>
              <a:t>Insufficient heat </a:t>
            </a:r>
            <a:br>
              <a:rPr lang="en-US" sz="2800" dirty="0"/>
            </a:br>
            <a:r>
              <a:rPr lang="en-US" sz="2800" dirty="0"/>
              <a:t>to maintain strong convection column</a:t>
            </a:r>
          </a:p>
        </p:txBody>
      </p:sp>
      <p:pic>
        <p:nvPicPr>
          <p:cNvPr id="14339" name="Picture 4" descr="smold11"/>
          <p:cNvPicPr>
            <a:picLocks noChangeAspect="1" noChangeArrowheads="1"/>
          </p:cNvPicPr>
          <p:nvPr/>
        </p:nvPicPr>
        <p:blipFill>
          <a:blip r:embed="rId2" cstate="print">
            <a:lum bright="12000"/>
          </a:blip>
          <a:srcRect/>
          <a:stretch>
            <a:fillRect/>
          </a:stretch>
        </p:blipFill>
        <p:spPr bwMode="auto">
          <a:xfrm>
            <a:off x="4310246" y="2133600"/>
            <a:ext cx="4876800" cy="3657600"/>
          </a:xfrm>
          <a:prstGeom prst="rect">
            <a:avLst/>
          </a:prstGeom>
          <a:noFill/>
          <a:ln w="9525">
            <a:noFill/>
            <a:miter lim="800000"/>
            <a:headEnd/>
            <a:tailEnd/>
          </a:ln>
        </p:spPr>
      </p:pic>
      <p:sp>
        <p:nvSpPr>
          <p:cNvPr id="14340" name="Rectangle 13"/>
          <p:cNvSpPr>
            <a:spLocks noGrp="1" noChangeArrowheads="1"/>
          </p:cNvSpPr>
          <p:nvPr>
            <p:ph type="title"/>
          </p:nvPr>
        </p:nvSpPr>
        <p:spPr>
          <a:noFill/>
        </p:spPr>
        <p:txBody>
          <a:bodyPr/>
          <a:lstStyle/>
          <a:p>
            <a:pPr eaLnBrk="1" hangingPunct="1"/>
            <a:r>
              <a:rPr lang="en-US"/>
              <a:t>Smoldering Phase</a:t>
            </a:r>
          </a:p>
        </p:txBody>
      </p:sp>
    </p:spTree>
    <p:extLst>
      <p:ext uri="{BB962C8B-B14F-4D97-AF65-F5344CB8AC3E}">
        <p14:creationId xmlns:p14="http://schemas.microsoft.com/office/powerpoint/2010/main" val="842982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t>Glowing Phase (Residual)</a:t>
            </a:r>
          </a:p>
        </p:txBody>
      </p:sp>
      <p:sp>
        <p:nvSpPr>
          <p:cNvPr id="15363" name="Rectangle 3"/>
          <p:cNvSpPr>
            <a:spLocks noGrp="1" noChangeArrowheads="1"/>
          </p:cNvSpPr>
          <p:nvPr>
            <p:ph type="body" idx="1"/>
          </p:nvPr>
        </p:nvSpPr>
        <p:spPr>
          <a:xfrm>
            <a:off x="762000" y="2133600"/>
            <a:ext cx="7772400" cy="4114800"/>
          </a:xfrm>
        </p:spPr>
        <p:txBody>
          <a:bodyPr>
            <a:normAutofit/>
          </a:bodyPr>
          <a:lstStyle/>
          <a:p>
            <a:pPr eaLnBrk="1" hangingPunct="1">
              <a:spcBef>
                <a:spcPct val="0"/>
              </a:spcBef>
              <a:spcAft>
                <a:spcPts val="2400"/>
              </a:spcAft>
              <a:buClr>
                <a:schemeClr val="tx1"/>
              </a:buClr>
            </a:pPr>
            <a:r>
              <a:rPr lang="en-US" sz="2400" dirty="0"/>
              <a:t>All volatile gases </a:t>
            </a:r>
            <a:br>
              <a:rPr lang="en-US" sz="2400" dirty="0"/>
            </a:br>
            <a:r>
              <a:rPr lang="en-US" sz="2400" dirty="0"/>
              <a:t>driven off</a:t>
            </a:r>
          </a:p>
          <a:p>
            <a:pPr eaLnBrk="1" hangingPunct="1">
              <a:spcBef>
                <a:spcPct val="0"/>
              </a:spcBef>
              <a:spcAft>
                <a:spcPts val="2400"/>
              </a:spcAft>
              <a:buClr>
                <a:schemeClr val="tx1"/>
              </a:buClr>
            </a:pPr>
            <a:r>
              <a:rPr lang="en-US" sz="2400" dirty="0"/>
              <a:t>Carbon remaining</a:t>
            </a:r>
          </a:p>
          <a:p>
            <a:pPr eaLnBrk="1" hangingPunct="1">
              <a:spcBef>
                <a:spcPct val="0"/>
              </a:spcBef>
              <a:spcAft>
                <a:spcPts val="2400"/>
              </a:spcAft>
              <a:buClr>
                <a:schemeClr val="tx1"/>
              </a:buClr>
            </a:pPr>
            <a:r>
              <a:rPr lang="en-US" sz="2400" dirty="0"/>
              <a:t>No visible smoke </a:t>
            </a:r>
            <a:br>
              <a:rPr lang="en-US" sz="2400" dirty="0"/>
            </a:br>
            <a:r>
              <a:rPr lang="en-US" sz="2400" dirty="0"/>
              <a:t>produced</a:t>
            </a:r>
          </a:p>
          <a:p>
            <a:pPr eaLnBrk="1" hangingPunct="1">
              <a:spcBef>
                <a:spcPct val="0"/>
              </a:spcBef>
              <a:spcAft>
                <a:spcPts val="2400"/>
              </a:spcAft>
              <a:buClr>
                <a:schemeClr val="tx1"/>
              </a:buClr>
            </a:pPr>
            <a:r>
              <a:rPr lang="en-US" sz="2400" dirty="0"/>
              <a:t>CO</a:t>
            </a:r>
            <a:r>
              <a:rPr lang="en-US" sz="2400" baseline="-25000" dirty="0"/>
              <a:t>2</a:t>
            </a:r>
            <a:r>
              <a:rPr lang="en-US" sz="2400" dirty="0"/>
              <a:t>, CO and ash </a:t>
            </a:r>
            <a:br>
              <a:rPr lang="en-US" sz="2400" dirty="0"/>
            </a:br>
            <a:r>
              <a:rPr lang="en-US" sz="2400" dirty="0"/>
              <a:t>primary products</a:t>
            </a:r>
          </a:p>
          <a:p>
            <a:pPr eaLnBrk="1" hangingPunct="1">
              <a:spcAft>
                <a:spcPts val="2400"/>
              </a:spcAft>
              <a:buClr>
                <a:schemeClr val="tx1"/>
              </a:buClr>
            </a:pPr>
            <a:endParaRPr lang="en-US" sz="2400" dirty="0"/>
          </a:p>
        </p:txBody>
      </p:sp>
      <p:pic>
        <p:nvPicPr>
          <p:cNvPr id="15364" name="Picture 5" descr="glowing40"/>
          <p:cNvPicPr>
            <a:picLocks noChangeAspect="1" noChangeArrowheads="1"/>
          </p:cNvPicPr>
          <p:nvPr/>
        </p:nvPicPr>
        <p:blipFill>
          <a:blip r:embed="rId2" cstate="print"/>
          <a:srcRect/>
          <a:stretch>
            <a:fillRect/>
          </a:stretch>
        </p:blipFill>
        <p:spPr bwMode="auto">
          <a:xfrm>
            <a:off x="4495800" y="2362200"/>
            <a:ext cx="4648200" cy="3276600"/>
          </a:xfrm>
          <a:prstGeom prst="rect">
            <a:avLst/>
          </a:prstGeom>
          <a:noFill/>
          <a:ln w="9525">
            <a:noFill/>
            <a:miter lim="800000"/>
            <a:headEnd/>
            <a:tailEnd/>
          </a:ln>
        </p:spPr>
      </p:pic>
    </p:spTree>
    <p:extLst>
      <p:ext uri="{BB962C8B-B14F-4D97-AF65-F5344CB8AC3E}">
        <p14:creationId xmlns:p14="http://schemas.microsoft.com/office/powerpoint/2010/main" val="2805904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en-US"/>
          </a:p>
        </p:txBody>
      </p:sp>
      <p:sp>
        <p:nvSpPr>
          <p:cNvPr id="11267" name="Rectangle 3"/>
          <p:cNvSpPr>
            <a:spLocks noGrp="1" noChangeArrowheads="1"/>
          </p:cNvSpPr>
          <p:nvPr>
            <p:ph type="body" idx="1"/>
          </p:nvPr>
        </p:nvSpPr>
        <p:spPr/>
        <p:txBody>
          <a:bodyPr/>
          <a:lstStyle/>
          <a:p>
            <a:pPr eaLnBrk="1" hangingPunct="1"/>
            <a:endParaRPr lang="en-US"/>
          </a:p>
        </p:txBody>
      </p:sp>
      <p:sp>
        <p:nvSpPr>
          <p:cNvPr id="11268" name="Rectangle 5"/>
          <p:cNvSpPr>
            <a:spLocks noChangeArrowheads="1"/>
          </p:cNvSpPr>
          <p:nvPr/>
        </p:nvSpPr>
        <p:spPr bwMode="auto">
          <a:xfrm>
            <a:off x="0" y="0"/>
            <a:ext cx="9144000" cy="6858000"/>
          </a:xfrm>
          <a:prstGeom prst="rect">
            <a:avLst/>
          </a:prstGeom>
          <a:solidFill>
            <a:srgbClr val="003300"/>
          </a:solidFill>
          <a:ln w="9525">
            <a:noFill/>
            <a:miter lim="800000"/>
            <a:headEnd/>
            <a:tailEnd/>
          </a:ln>
        </p:spPr>
        <p:txBody>
          <a:bodyPr/>
          <a:lstStyle/>
          <a:p>
            <a:endParaRPr lang="en-US" b="1"/>
          </a:p>
        </p:txBody>
      </p:sp>
      <p:pic>
        <p:nvPicPr>
          <p:cNvPr id="11269" name="Picture 6"/>
          <p:cNvPicPr>
            <a:picLocks noChangeAspect="1" noChangeArrowheads="1"/>
          </p:cNvPicPr>
          <p:nvPr/>
        </p:nvPicPr>
        <p:blipFill>
          <a:blip r:embed="rId2" cstate="print"/>
          <a:srcRect/>
          <a:stretch>
            <a:fillRect/>
          </a:stretch>
        </p:blipFill>
        <p:spPr bwMode="auto">
          <a:xfrm>
            <a:off x="0" y="0"/>
            <a:ext cx="9137650" cy="6858000"/>
          </a:xfrm>
          <a:prstGeom prst="rect">
            <a:avLst/>
          </a:prstGeom>
          <a:noFill/>
          <a:ln w="9525">
            <a:noFill/>
            <a:miter lim="800000"/>
            <a:headEnd/>
            <a:tailEnd/>
          </a:ln>
        </p:spPr>
      </p:pic>
      <p:sp>
        <p:nvSpPr>
          <p:cNvPr id="11270" name="Rectangle 7"/>
          <p:cNvSpPr>
            <a:spLocks noChangeArrowheads="1"/>
          </p:cNvSpPr>
          <p:nvPr/>
        </p:nvSpPr>
        <p:spPr bwMode="auto">
          <a:xfrm>
            <a:off x="812800" y="6072188"/>
            <a:ext cx="2308225" cy="520700"/>
          </a:xfrm>
          <a:prstGeom prst="rect">
            <a:avLst/>
          </a:prstGeom>
          <a:noFill/>
          <a:ln w="9525">
            <a:noFill/>
            <a:miter lim="800000"/>
            <a:headEnd/>
            <a:tailEnd/>
          </a:ln>
        </p:spPr>
        <p:txBody>
          <a:bodyPr/>
          <a:lstStyle/>
          <a:p>
            <a:endParaRPr lang="en-US" b="1"/>
          </a:p>
        </p:txBody>
      </p:sp>
      <p:sp>
        <p:nvSpPr>
          <p:cNvPr id="11271" name="Rectangle 8"/>
          <p:cNvSpPr>
            <a:spLocks noChangeArrowheads="1"/>
          </p:cNvSpPr>
          <p:nvPr/>
        </p:nvSpPr>
        <p:spPr bwMode="auto">
          <a:xfrm>
            <a:off x="904875" y="6138863"/>
            <a:ext cx="573088" cy="427037"/>
          </a:xfrm>
          <a:prstGeom prst="rect">
            <a:avLst/>
          </a:prstGeom>
          <a:noFill/>
          <a:ln w="9525">
            <a:noFill/>
            <a:miter lim="800000"/>
            <a:headEnd/>
            <a:tailEnd/>
          </a:ln>
        </p:spPr>
        <p:txBody>
          <a:bodyPr wrap="none" lIns="0" tIns="0" rIns="0" bIns="0">
            <a:spAutoFit/>
          </a:bodyPr>
          <a:lstStyle/>
          <a:p>
            <a:r>
              <a:rPr lang="en-US" sz="2800" b="1">
                <a:solidFill>
                  <a:srgbClr val="FFFFFF"/>
                </a:solidFill>
              </a:rPr>
              <a:t>Pre</a:t>
            </a:r>
            <a:endParaRPr lang="en-US" b="1"/>
          </a:p>
        </p:txBody>
      </p:sp>
      <p:sp>
        <p:nvSpPr>
          <p:cNvPr id="11272" name="Rectangle 9"/>
          <p:cNvSpPr>
            <a:spLocks noChangeArrowheads="1"/>
          </p:cNvSpPr>
          <p:nvPr/>
        </p:nvSpPr>
        <p:spPr bwMode="auto">
          <a:xfrm>
            <a:off x="1438275" y="6138863"/>
            <a:ext cx="119063" cy="427037"/>
          </a:xfrm>
          <a:prstGeom prst="rect">
            <a:avLst/>
          </a:prstGeom>
          <a:noFill/>
          <a:ln w="9525">
            <a:noFill/>
            <a:miter lim="800000"/>
            <a:headEnd/>
            <a:tailEnd/>
          </a:ln>
        </p:spPr>
        <p:txBody>
          <a:bodyPr wrap="none" lIns="0" tIns="0" rIns="0" bIns="0">
            <a:spAutoFit/>
          </a:bodyPr>
          <a:lstStyle/>
          <a:p>
            <a:r>
              <a:rPr lang="en-US" sz="2800" b="1">
                <a:solidFill>
                  <a:srgbClr val="FFFFFF"/>
                </a:solidFill>
              </a:rPr>
              <a:t>-</a:t>
            </a:r>
            <a:endParaRPr lang="en-US" b="1"/>
          </a:p>
        </p:txBody>
      </p:sp>
      <p:sp>
        <p:nvSpPr>
          <p:cNvPr id="11273" name="Rectangle 10"/>
          <p:cNvSpPr>
            <a:spLocks noChangeArrowheads="1"/>
          </p:cNvSpPr>
          <p:nvPr/>
        </p:nvSpPr>
        <p:spPr bwMode="auto">
          <a:xfrm>
            <a:off x="1557338" y="6138863"/>
            <a:ext cx="1296830" cy="430887"/>
          </a:xfrm>
          <a:prstGeom prst="rect">
            <a:avLst/>
          </a:prstGeom>
          <a:noFill/>
          <a:ln w="9525">
            <a:noFill/>
            <a:miter lim="800000"/>
            <a:headEnd/>
            <a:tailEnd/>
          </a:ln>
        </p:spPr>
        <p:txBody>
          <a:bodyPr wrap="none" lIns="0" tIns="0" rIns="0" bIns="0">
            <a:spAutoFit/>
          </a:bodyPr>
          <a:lstStyle/>
          <a:p>
            <a:r>
              <a:rPr lang="en-US" sz="2800" b="1">
                <a:solidFill>
                  <a:srgbClr val="FFFFFF"/>
                </a:solidFill>
              </a:rPr>
              <a:t>ignition</a:t>
            </a:r>
            <a:endParaRPr lang="en-US" b="1"/>
          </a:p>
        </p:txBody>
      </p:sp>
      <p:sp>
        <p:nvSpPr>
          <p:cNvPr id="11274" name="Rectangle 11"/>
          <p:cNvSpPr>
            <a:spLocks noChangeArrowheads="1"/>
          </p:cNvSpPr>
          <p:nvPr/>
        </p:nvSpPr>
        <p:spPr bwMode="auto">
          <a:xfrm>
            <a:off x="604838" y="4776788"/>
            <a:ext cx="1828800" cy="523875"/>
          </a:xfrm>
          <a:prstGeom prst="rect">
            <a:avLst/>
          </a:prstGeom>
          <a:noFill/>
          <a:ln w="9525">
            <a:noFill/>
            <a:miter lim="800000"/>
            <a:headEnd/>
            <a:tailEnd/>
          </a:ln>
        </p:spPr>
        <p:txBody>
          <a:bodyPr/>
          <a:lstStyle/>
          <a:p>
            <a:endParaRPr lang="en-US" b="1"/>
          </a:p>
        </p:txBody>
      </p:sp>
      <p:sp>
        <p:nvSpPr>
          <p:cNvPr id="11275" name="Rectangle 12"/>
          <p:cNvSpPr>
            <a:spLocks noChangeArrowheads="1"/>
          </p:cNvSpPr>
          <p:nvPr/>
        </p:nvSpPr>
        <p:spPr bwMode="auto">
          <a:xfrm>
            <a:off x="696913" y="4648200"/>
            <a:ext cx="1376980" cy="430887"/>
          </a:xfrm>
          <a:prstGeom prst="rect">
            <a:avLst/>
          </a:prstGeom>
          <a:noFill/>
          <a:ln w="9525">
            <a:noFill/>
            <a:miter lim="800000"/>
            <a:headEnd/>
            <a:tailEnd/>
          </a:ln>
        </p:spPr>
        <p:txBody>
          <a:bodyPr wrap="none" lIns="0" tIns="0" rIns="0" bIns="0">
            <a:spAutoFit/>
          </a:bodyPr>
          <a:lstStyle/>
          <a:p>
            <a:r>
              <a:rPr lang="en-US" sz="2800" b="1">
                <a:solidFill>
                  <a:srgbClr val="FFFFFF"/>
                </a:solidFill>
              </a:rPr>
              <a:t>Flaming</a:t>
            </a:r>
            <a:endParaRPr lang="en-US" b="1"/>
          </a:p>
        </p:txBody>
      </p:sp>
      <p:sp>
        <p:nvSpPr>
          <p:cNvPr id="11276" name="Rectangle 13"/>
          <p:cNvSpPr>
            <a:spLocks noChangeArrowheads="1"/>
          </p:cNvSpPr>
          <p:nvPr/>
        </p:nvSpPr>
        <p:spPr bwMode="auto">
          <a:xfrm>
            <a:off x="5845175" y="4319588"/>
            <a:ext cx="2230438" cy="523875"/>
          </a:xfrm>
          <a:prstGeom prst="rect">
            <a:avLst/>
          </a:prstGeom>
          <a:noFill/>
          <a:ln w="9525">
            <a:noFill/>
            <a:miter lim="800000"/>
            <a:headEnd/>
            <a:tailEnd/>
          </a:ln>
        </p:spPr>
        <p:txBody>
          <a:bodyPr/>
          <a:lstStyle/>
          <a:p>
            <a:endParaRPr lang="en-US" b="1"/>
          </a:p>
        </p:txBody>
      </p:sp>
      <p:sp>
        <p:nvSpPr>
          <p:cNvPr id="11277" name="Rectangle 14"/>
          <p:cNvSpPr>
            <a:spLocks noChangeArrowheads="1"/>
          </p:cNvSpPr>
          <p:nvPr/>
        </p:nvSpPr>
        <p:spPr bwMode="auto">
          <a:xfrm>
            <a:off x="5937250" y="4384675"/>
            <a:ext cx="1955800" cy="427038"/>
          </a:xfrm>
          <a:prstGeom prst="rect">
            <a:avLst/>
          </a:prstGeom>
          <a:noFill/>
          <a:ln w="9525">
            <a:noFill/>
            <a:miter lim="800000"/>
            <a:headEnd/>
            <a:tailEnd/>
          </a:ln>
        </p:spPr>
        <p:txBody>
          <a:bodyPr wrap="none" lIns="0" tIns="0" rIns="0" bIns="0">
            <a:spAutoFit/>
          </a:bodyPr>
          <a:lstStyle/>
          <a:p>
            <a:r>
              <a:rPr lang="en-US" sz="2800" b="1">
                <a:solidFill>
                  <a:srgbClr val="FFFFFF"/>
                </a:solidFill>
              </a:rPr>
              <a:t>Smoldering</a:t>
            </a:r>
            <a:endParaRPr lang="en-US" b="1"/>
          </a:p>
        </p:txBody>
      </p:sp>
      <p:sp>
        <p:nvSpPr>
          <p:cNvPr id="11278" name="Rectangle 15"/>
          <p:cNvSpPr>
            <a:spLocks noChangeArrowheads="1"/>
          </p:cNvSpPr>
          <p:nvPr/>
        </p:nvSpPr>
        <p:spPr bwMode="auto">
          <a:xfrm>
            <a:off x="681038" y="3862388"/>
            <a:ext cx="1828800" cy="523875"/>
          </a:xfrm>
          <a:prstGeom prst="rect">
            <a:avLst/>
          </a:prstGeom>
          <a:noFill/>
          <a:ln w="9525">
            <a:noFill/>
            <a:miter lim="800000"/>
            <a:headEnd/>
            <a:tailEnd/>
          </a:ln>
        </p:spPr>
        <p:txBody>
          <a:bodyPr/>
          <a:lstStyle/>
          <a:p>
            <a:endParaRPr lang="en-US" b="1"/>
          </a:p>
        </p:txBody>
      </p:sp>
      <p:sp>
        <p:nvSpPr>
          <p:cNvPr id="11279" name="Rectangle 16"/>
          <p:cNvSpPr>
            <a:spLocks noChangeArrowheads="1"/>
          </p:cNvSpPr>
          <p:nvPr/>
        </p:nvSpPr>
        <p:spPr bwMode="auto">
          <a:xfrm>
            <a:off x="773113" y="3927475"/>
            <a:ext cx="3222625" cy="427038"/>
          </a:xfrm>
          <a:prstGeom prst="rect">
            <a:avLst/>
          </a:prstGeom>
          <a:noFill/>
          <a:ln w="9525">
            <a:noFill/>
            <a:miter lim="800000"/>
            <a:headEnd/>
            <a:tailEnd/>
          </a:ln>
        </p:spPr>
        <p:txBody>
          <a:bodyPr wrap="none" lIns="0" tIns="0" rIns="0" bIns="0">
            <a:spAutoFit/>
          </a:bodyPr>
          <a:lstStyle/>
          <a:p>
            <a:r>
              <a:rPr lang="en-US" sz="2800" b="1">
                <a:solidFill>
                  <a:srgbClr val="FFFFFF"/>
                </a:solidFill>
              </a:rPr>
              <a:t>Glowing (Residual)</a:t>
            </a:r>
            <a:endParaRPr lang="en-US" b="1"/>
          </a:p>
        </p:txBody>
      </p:sp>
      <p:sp>
        <p:nvSpPr>
          <p:cNvPr id="11280" name="Rectangle 17"/>
          <p:cNvSpPr>
            <a:spLocks noChangeArrowheads="1"/>
          </p:cNvSpPr>
          <p:nvPr/>
        </p:nvSpPr>
        <p:spPr bwMode="auto">
          <a:xfrm rot="-5400000">
            <a:off x="1786080" y="1889403"/>
            <a:ext cx="2104743" cy="369332"/>
          </a:xfrm>
          <a:prstGeom prst="rect">
            <a:avLst/>
          </a:prstGeom>
          <a:noFill/>
          <a:ln w="9525">
            <a:noFill/>
            <a:miter lim="800000"/>
            <a:headEnd/>
            <a:tailEnd/>
          </a:ln>
        </p:spPr>
        <p:txBody>
          <a:bodyPr wrap="none" lIns="0" tIns="0" rIns="0" bIns="0">
            <a:spAutoFit/>
          </a:bodyPr>
          <a:lstStyle/>
          <a:p>
            <a:r>
              <a:rPr lang="en-US" b="1">
                <a:solidFill>
                  <a:srgbClr val="FFFFFF"/>
                </a:solidFill>
              </a:rPr>
              <a:t>Hot air/gasses</a:t>
            </a:r>
            <a:endParaRPr lang="en-US" b="1"/>
          </a:p>
        </p:txBody>
      </p:sp>
      <p:sp>
        <p:nvSpPr>
          <p:cNvPr id="11281" name="Rectangle 18"/>
          <p:cNvSpPr>
            <a:spLocks noChangeArrowheads="1"/>
          </p:cNvSpPr>
          <p:nvPr/>
        </p:nvSpPr>
        <p:spPr bwMode="auto">
          <a:xfrm rot="-5400000">
            <a:off x="4369594" y="2702719"/>
            <a:ext cx="533400" cy="427038"/>
          </a:xfrm>
          <a:prstGeom prst="rect">
            <a:avLst/>
          </a:prstGeom>
          <a:noFill/>
          <a:ln w="9525">
            <a:noFill/>
            <a:miter lim="800000"/>
            <a:headEnd/>
            <a:tailEnd/>
          </a:ln>
        </p:spPr>
        <p:txBody>
          <a:bodyPr wrap="none" lIns="0" tIns="0" rIns="0" bIns="0">
            <a:spAutoFit/>
          </a:bodyPr>
          <a:lstStyle/>
          <a:p>
            <a:r>
              <a:rPr lang="en-US" sz="2800" b="1">
                <a:solidFill>
                  <a:srgbClr val="FFFFFF"/>
                </a:solidFill>
              </a:rPr>
              <a:t>PM</a:t>
            </a:r>
            <a:endParaRPr lang="en-US" b="1"/>
          </a:p>
        </p:txBody>
      </p:sp>
      <p:sp>
        <p:nvSpPr>
          <p:cNvPr id="11282" name="Rectangle 19"/>
          <p:cNvSpPr>
            <a:spLocks noChangeArrowheads="1"/>
          </p:cNvSpPr>
          <p:nvPr/>
        </p:nvSpPr>
        <p:spPr bwMode="auto">
          <a:xfrm rot="-5400000">
            <a:off x="7549357" y="1737519"/>
            <a:ext cx="533400" cy="427037"/>
          </a:xfrm>
          <a:prstGeom prst="rect">
            <a:avLst/>
          </a:prstGeom>
          <a:noFill/>
          <a:ln w="9525">
            <a:noFill/>
            <a:miter lim="800000"/>
            <a:headEnd/>
            <a:tailEnd/>
          </a:ln>
        </p:spPr>
        <p:txBody>
          <a:bodyPr wrap="none" lIns="0" tIns="0" rIns="0" bIns="0">
            <a:spAutoFit/>
          </a:bodyPr>
          <a:lstStyle/>
          <a:p>
            <a:r>
              <a:rPr lang="en-US" sz="2800" b="1">
                <a:solidFill>
                  <a:srgbClr val="FFFFFF"/>
                </a:solidFill>
              </a:rPr>
              <a:t>CO</a:t>
            </a:r>
            <a:endParaRPr lang="en-US" b="1"/>
          </a:p>
        </p:txBody>
      </p:sp>
      <p:sp>
        <p:nvSpPr>
          <p:cNvPr id="11283" name="Rectangle 20"/>
          <p:cNvSpPr>
            <a:spLocks noChangeArrowheads="1"/>
          </p:cNvSpPr>
          <p:nvPr/>
        </p:nvSpPr>
        <p:spPr bwMode="auto">
          <a:xfrm rot="-5400000">
            <a:off x="7883660" y="1472263"/>
            <a:ext cx="136256" cy="292388"/>
          </a:xfrm>
          <a:prstGeom prst="rect">
            <a:avLst/>
          </a:prstGeom>
          <a:noFill/>
          <a:ln w="9525">
            <a:noFill/>
            <a:miter lim="800000"/>
            <a:headEnd/>
            <a:tailEnd/>
          </a:ln>
        </p:spPr>
        <p:txBody>
          <a:bodyPr wrap="none" lIns="0" tIns="0" rIns="0" bIns="0">
            <a:spAutoFit/>
          </a:bodyPr>
          <a:lstStyle/>
          <a:p>
            <a:r>
              <a:rPr lang="en-US" sz="1900" b="1">
                <a:solidFill>
                  <a:srgbClr val="FFFFFF"/>
                </a:solidFill>
              </a:rPr>
              <a:t>2</a:t>
            </a:r>
            <a:endParaRPr lang="en-US" b="1"/>
          </a:p>
        </p:txBody>
      </p:sp>
      <p:grpSp>
        <p:nvGrpSpPr>
          <p:cNvPr id="2" name="Group 23"/>
          <p:cNvGrpSpPr>
            <a:grpSpLocks/>
          </p:cNvGrpSpPr>
          <p:nvPr/>
        </p:nvGrpSpPr>
        <p:grpSpPr bwMode="auto">
          <a:xfrm>
            <a:off x="3081338" y="1362075"/>
            <a:ext cx="441325" cy="1522413"/>
            <a:chOff x="1941" y="858"/>
            <a:chExt cx="278" cy="959"/>
          </a:xfrm>
        </p:grpSpPr>
        <p:sp>
          <p:nvSpPr>
            <p:cNvPr id="11305" name="Freeform 21"/>
            <p:cNvSpPr>
              <a:spLocks/>
            </p:cNvSpPr>
            <p:nvPr/>
          </p:nvSpPr>
          <p:spPr bwMode="auto">
            <a:xfrm>
              <a:off x="1954" y="874"/>
              <a:ext cx="251" cy="933"/>
            </a:xfrm>
            <a:custGeom>
              <a:avLst/>
              <a:gdLst>
                <a:gd name="T0" fmla="*/ 0 w 251"/>
                <a:gd name="T1" fmla="*/ 232 h 933"/>
                <a:gd name="T2" fmla="*/ 62 w 251"/>
                <a:gd name="T3" fmla="*/ 232 h 933"/>
                <a:gd name="T4" fmla="*/ 62 w 251"/>
                <a:gd name="T5" fmla="*/ 933 h 933"/>
                <a:gd name="T6" fmla="*/ 187 w 251"/>
                <a:gd name="T7" fmla="*/ 933 h 933"/>
                <a:gd name="T8" fmla="*/ 187 w 251"/>
                <a:gd name="T9" fmla="*/ 232 h 933"/>
                <a:gd name="T10" fmla="*/ 251 w 251"/>
                <a:gd name="T11" fmla="*/ 232 h 933"/>
                <a:gd name="T12" fmla="*/ 126 w 251"/>
                <a:gd name="T13" fmla="*/ 0 h 933"/>
                <a:gd name="T14" fmla="*/ 0 w 251"/>
                <a:gd name="T15" fmla="*/ 232 h 933"/>
                <a:gd name="T16" fmla="*/ 0 60000 65536"/>
                <a:gd name="T17" fmla="*/ 0 60000 65536"/>
                <a:gd name="T18" fmla="*/ 0 60000 65536"/>
                <a:gd name="T19" fmla="*/ 0 60000 65536"/>
                <a:gd name="T20" fmla="*/ 0 60000 65536"/>
                <a:gd name="T21" fmla="*/ 0 60000 65536"/>
                <a:gd name="T22" fmla="*/ 0 60000 65536"/>
                <a:gd name="T23" fmla="*/ 0 60000 65536"/>
                <a:gd name="T24" fmla="*/ 0 w 251"/>
                <a:gd name="T25" fmla="*/ 0 h 933"/>
                <a:gd name="T26" fmla="*/ 251 w 251"/>
                <a:gd name="T27" fmla="*/ 933 h 9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1" h="933">
                  <a:moveTo>
                    <a:pt x="0" y="232"/>
                  </a:moveTo>
                  <a:lnTo>
                    <a:pt x="62" y="232"/>
                  </a:lnTo>
                  <a:lnTo>
                    <a:pt x="62" y="933"/>
                  </a:lnTo>
                  <a:lnTo>
                    <a:pt x="187" y="933"/>
                  </a:lnTo>
                  <a:lnTo>
                    <a:pt x="187" y="232"/>
                  </a:lnTo>
                  <a:lnTo>
                    <a:pt x="251" y="232"/>
                  </a:lnTo>
                  <a:lnTo>
                    <a:pt x="126" y="0"/>
                  </a:lnTo>
                  <a:lnTo>
                    <a:pt x="0" y="232"/>
                  </a:lnTo>
                  <a:close/>
                </a:path>
              </a:pathLst>
            </a:custGeom>
            <a:solidFill>
              <a:srgbClr val="FF0000"/>
            </a:solidFill>
            <a:ln w="9525">
              <a:noFill/>
              <a:round/>
              <a:headEnd/>
              <a:tailEnd/>
            </a:ln>
          </p:spPr>
          <p:txBody>
            <a:bodyPr/>
            <a:lstStyle/>
            <a:p>
              <a:endParaRPr lang="en-US" b="1"/>
            </a:p>
          </p:txBody>
        </p:sp>
        <p:sp>
          <p:nvSpPr>
            <p:cNvPr id="11306" name="Freeform 22"/>
            <p:cNvSpPr>
              <a:spLocks noEditPoints="1"/>
            </p:cNvSpPr>
            <p:nvPr/>
          </p:nvSpPr>
          <p:spPr bwMode="auto">
            <a:xfrm>
              <a:off x="1941" y="858"/>
              <a:ext cx="278" cy="959"/>
            </a:xfrm>
            <a:custGeom>
              <a:avLst/>
              <a:gdLst>
                <a:gd name="T0" fmla="*/ 75 w 278"/>
                <a:gd name="T1" fmla="*/ 258 h 959"/>
                <a:gd name="T2" fmla="*/ 75 w 278"/>
                <a:gd name="T3" fmla="*/ 248 h 959"/>
                <a:gd name="T4" fmla="*/ 67 w 278"/>
                <a:gd name="T5" fmla="*/ 248 h 959"/>
                <a:gd name="T6" fmla="*/ 67 w 278"/>
                <a:gd name="T7" fmla="*/ 949 h 959"/>
                <a:gd name="T8" fmla="*/ 67 w 278"/>
                <a:gd name="T9" fmla="*/ 957 h 959"/>
                <a:gd name="T10" fmla="*/ 75 w 278"/>
                <a:gd name="T11" fmla="*/ 959 h 959"/>
                <a:gd name="T12" fmla="*/ 200 w 278"/>
                <a:gd name="T13" fmla="*/ 959 h 959"/>
                <a:gd name="T14" fmla="*/ 208 w 278"/>
                <a:gd name="T15" fmla="*/ 959 h 959"/>
                <a:gd name="T16" fmla="*/ 210 w 278"/>
                <a:gd name="T17" fmla="*/ 949 h 959"/>
                <a:gd name="T18" fmla="*/ 210 w 278"/>
                <a:gd name="T19" fmla="*/ 248 h 959"/>
                <a:gd name="T20" fmla="*/ 200 w 278"/>
                <a:gd name="T21" fmla="*/ 248 h 959"/>
                <a:gd name="T22" fmla="*/ 200 w 278"/>
                <a:gd name="T23" fmla="*/ 258 h 959"/>
                <a:gd name="T24" fmla="*/ 264 w 278"/>
                <a:gd name="T25" fmla="*/ 258 h 959"/>
                <a:gd name="T26" fmla="*/ 278 w 278"/>
                <a:gd name="T27" fmla="*/ 258 h 959"/>
                <a:gd name="T28" fmla="*/ 272 w 278"/>
                <a:gd name="T29" fmla="*/ 244 h 959"/>
                <a:gd name="T30" fmla="*/ 147 w 278"/>
                <a:gd name="T31" fmla="*/ 12 h 959"/>
                <a:gd name="T32" fmla="*/ 139 w 278"/>
                <a:gd name="T33" fmla="*/ 0 h 959"/>
                <a:gd name="T34" fmla="*/ 133 w 278"/>
                <a:gd name="T35" fmla="*/ 12 h 959"/>
                <a:gd name="T36" fmla="*/ 7 w 278"/>
                <a:gd name="T37" fmla="*/ 244 h 959"/>
                <a:gd name="T38" fmla="*/ 0 w 278"/>
                <a:gd name="T39" fmla="*/ 256 h 959"/>
                <a:gd name="T40" fmla="*/ 13 w 278"/>
                <a:gd name="T41" fmla="*/ 258 h 959"/>
                <a:gd name="T42" fmla="*/ 75 w 278"/>
                <a:gd name="T43" fmla="*/ 258 h 959"/>
                <a:gd name="T44" fmla="*/ 13 w 278"/>
                <a:gd name="T45" fmla="*/ 240 h 959"/>
                <a:gd name="T46" fmla="*/ 13 w 278"/>
                <a:gd name="T47" fmla="*/ 248 h 959"/>
                <a:gd name="T48" fmla="*/ 21 w 278"/>
                <a:gd name="T49" fmla="*/ 252 h 959"/>
                <a:gd name="T50" fmla="*/ 147 w 278"/>
                <a:gd name="T51" fmla="*/ 20 h 959"/>
                <a:gd name="T52" fmla="*/ 139 w 278"/>
                <a:gd name="T53" fmla="*/ 16 h 959"/>
                <a:gd name="T54" fmla="*/ 133 w 278"/>
                <a:gd name="T55" fmla="*/ 20 h 959"/>
                <a:gd name="T56" fmla="*/ 258 w 278"/>
                <a:gd name="T57" fmla="*/ 252 h 959"/>
                <a:gd name="T58" fmla="*/ 264 w 278"/>
                <a:gd name="T59" fmla="*/ 248 h 959"/>
                <a:gd name="T60" fmla="*/ 264 w 278"/>
                <a:gd name="T61" fmla="*/ 240 h 959"/>
                <a:gd name="T62" fmla="*/ 200 w 278"/>
                <a:gd name="T63" fmla="*/ 240 h 959"/>
                <a:gd name="T64" fmla="*/ 192 w 278"/>
                <a:gd name="T65" fmla="*/ 240 h 959"/>
                <a:gd name="T66" fmla="*/ 192 w 278"/>
                <a:gd name="T67" fmla="*/ 248 h 959"/>
                <a:gd name="T68" fmla="*/ 192 w 278"/>
                <a:gd name="T69" fmla="*/ 949 h 959"/>
                <a:gd name="T70" fmla="*/ 200 w 278"/>
                <a:gd name="T71" fmla="*/ 949 h 959"/>
                <a:gd name="T72" fmla="*/ 200 w 278"/>
                <a:gd name="T73" fmla="*/ 942 h 959"/>
                <a:gd name="T74" fmla="*/ 75 w 278"/>
                <a:gd name="T75" fmla="*/ 942 h 959"/>
                <a:gd name="T76" fmla="*/ 75 w 278"/>
                <a:gd name="T77" fmla="*/ 949 h 959"/>
                <a:gd name="T78" fmla="*/ 85 w 278"/>
                <a:gd name="T79" fmla="*/ 949 h 959"/>
                <a:gd name="T80" fmla="*/ 85 w 278"/>
                <a:gd name="T81" fmla="*/ 248 h 959"/>
                <a:gd name="T82" fmla="*/ 85 w 278"/>
                <a:gd name="T83" fmla="*/ 240 h 959"/>
                <a:gd name="T84" fmla="*/ 75 w 278"/>
                <a:gd name="T85" fmla="*/ 240 h 959"/>
                <a:gd name="T86" fmla="*/ 13 w 278"/>
                <a:gd name="T87" fmla="*/ 240 h 95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78"/>
                <a:gd name="T133" fmla="*/ 0 h 959"/>
                <a:gd name="T134" fmla="*/ 278 w 278"/>
                <a:gd name="T135" fmla="*/ 959 h 95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78" h="959">
                  <a:moveTo>
                    <a:pt x="75" y="258"/>
                  </a:moveTo>
                  <a:lnTo>
                    <a:pt x="75" y="248"/>
                  </a:lnTo>
                  <a:lnTo>
                    <a:pt x="67" y="248"/>
                  </a:lnTo>
                  <a:lnTo>
                    <a:pt x="67" y="949"/>
                  </a:lnTo>
                  <a:lnTo>
                    <a:pt x="67" y="957"/>
                  </a:lnTo>
                  <a:lnTo>
                    <a:pt x="75" y="959"/>
                  </a:lnTo>
                  <a:lnTo>
                    <a:pt x="200" y="959"/>
                  </a:lnTo>
                  <a:lnTo>
                    <a:pt x="208" y="959"/>
                  </a:lnTo>
                  <a:lnTo>
                    <a:pt x="210" y="949"/>
                  </a:lnTo>
                  <a:lnTo>
                    <a:pt x="210" y="248"/>
                  </a:lnTo>
                  <a:lnTo>
                    <a:pt x="200" y="248"/>
                  </a:lnTo>
                  <a:lnTo>
                    <a:pt x="200" y="258"/>
                  </a:lnTo>
                  <a:lnTo>
                    <a:pt x="264" y="258"/>
                  </a:lnTo>
                  <a:lnTo>
                    <a:pt x="278" y="258"/>
                  </a:lnTo>
                  <a:lnTo>
                    <a:pt x="272" y="244"/>
                  </a:lnTo>
                  <a:lnTo>
                    <a:pt x="147" y="12"/>
                  </a:lnTo>
                  <a:lnTo>
                    <a:pt x="139" y="0"/>
                  </a:lnTo>
                  <a:lnTo>
                    <a:pt x="133" y="12"/>
                  </a:lnTo>
                  <a:lnTo>
                    <a:pt x="7" y="244"/>
                  </a:lnTo>
                  <a:lnTo>
                    <a:pt x="0" y="256"/>
                  </a:lnTo>
                  <a:lnTo>
                    <a:pt x="13" y="258"/>
                  </a:lnTo>
                  <a:lnTo>
                    <a:pt x="75" y="258"/>
                  </a:lnTo>
                  <a:close/>
                  <a:moveTo>
                    <a:pt x="13" y="240"/>
                  </a:moveTo>
                  <a:lnTo>
                    <a:pt x="13" y="248"/>
                  </a:lnTo>
                  <a:lnTo>
                    <a:pt x="21" y="252"/>
                  </a:lnTo>
                  <a:lnTo>
                    <a:pt x="147" y="20"/>
                  </a:lnTo>
                  <a:lnTo>
                    <a:pt x="139" y="16"/>
                  </a:lnTo>
                  <a:lnTo>
                    <a:pt x="133" y="20"/>
                  </a:lnTo>
                  <a:lnTo>
                    <a:pt x="258" y="252"/>
                  </a:lnTo>
                  <a:lnTo>
                    <a:pt x="264" y="248"/>
                  </a:lnTo>
                  <a:lnTo>
                    <a:pt x="264" y="240"/>
                  </a:lnTo>
                  <a:lnTo>
                    <a:pt x="200" y="240"/>
                  </a:lnTo>
                  <a:lnTo>
                    <a:pt x="192" y="240"/>
                  </a:lnTo>
                  <a:lnTo>
                    <a:pt x="192" y="248"/>
                  </a:lnTo>
                  <a:lnTo>
                    <a:pt x="192" y="949"/>
                  </a:lnTo>
                  <a:lnTo>
                    <a:pt x="200" y="949"/>
                  </a:lnTo>
                  <a:lnTo>
                    <a:pt x="200" y="942"/>
                  </a:lnTo>
                  <a:lnTo>
                    <a:pt x="75" y="942"/>
                  </a:lnTo>
                  <a:lnTo>
                    <a:pt x="75" y="949"/>
                  </a:lnTo>
                  <a:lnTo>
                    <a:pt x="85" y="949"/>
                  </a:lnTo>
                  <a:lnTo>
                    <a:pt x="85" y="248"/>
                  </a:lnTo>
                  <a:lnTo>
                    <a:pt x="85" y="240"/>
                  </a:lnTo>
                  <a:lnTo>
                    <a:pt x="75" y="240"/>
                  </a:lnTo>
                  <a:lnTo>
                    <a:pt x="13" y="240"/>
                  </a:lnTo>
                  <a:close/>
                </a:path>
              </a:pathLst>
            </a:custGeom>
            <a:solidFill>
              <a:srgbClr val="000000"/>
            </a:solidFill>
            <a:ln w="9525">
              <a:noFill/>
              <a:round/>
              <a:headEnd/>
              <a:tailEnd/>
            </a:ln>
          </p:spPr>
          <p:txBody>
            <a:bodyPr/>
            <a:lstStyle/>
            <a:p>
              <a:endParaRPr lang="en-US" b="1"/>
            </a:p>
          </p:txBody>
        </p:sp>
      </p:grpSp>
      <p:grpSp>
        <p:nvGrpSpPr>
          <p:cNvPr id="3" name="Group 26"/>
          <p:cNvGrpSpPr>
            <a:grpSpLocks/>
          </p:cNvGrpSpPr>
          <p:nvPr/>
        </p:nvGrpSpPr>
        <p:grpSpPr bwMode="auto">
          <a:xfrm>
            <a:off x="6684963" y="579438"/>
            <a:ext cx="441325" cy="1530350"/>
            <a:chOff x="4211" y="365"/>
            <a:chExt cx="278" cy="964"/>
          </a:xfrm>
        </p:grpSpPr>
        <p:sp>
          <p:nvSpPr>
            <p:cNvPr id="11303" name="Freeform 24"/>
            <p:cNvSpPr>
              <a:spLocks/>
            </p:cNvSpPr>
            <p:nvPr/>
          </p:nvSpPr>
          <p:spPr bwMode="auto">
            <a:xfrm>
              <a:off x="4225" y="383"/>
              <a:ext cx="250" cy="936"/>
            </a:xfrm>
            <a:custGeom>
              <a:avLst/>
              <a:gdLst>
                <a:gd name="T0" fmla="*/ 0 w 250"/>
                <a:gd name="T1" fmla="*/ 235 h 936"/>
                <a:gd name="T2" fmla="*/ 61 w 250"/>
                <a:gd name="T3" fmla="*/ 235 h 936"/>
                <a:gd name="T4" fmla="*/ 61 w 250"/>
                <a:gd name="T5" fmla="*/ 936 h 936"/>
                <a:gd name="T6" fmla="*/ 186 w 250"/>
                <a:gd name="T7" fmla="*/ 936 h 936"/>
                <a:gd name="T8" fmla="*/ 186 w 250"/>
                <a:gd name="T9" fmla="*/ 235 h 936"/>
                <a:gd name="T10" fmla="*/ 250 w 250"/>
                <a:gd name="T11" fmla="*/ 235 h 936"/>
                <a:gd name="T12" fmla="*/ 125 w 250"/>
                <a:gd name="T13" fmla="*/ 0 h 936"/>
                <a:gd name="T14" fmla="*/ 0 w 250"/>
                <a:gd name="T15" fmla="*/ 235 h 936"/>
                <a:gd name="T16" fmla="*/ 0 60000 65536"/>
                <a:gd name="T17" fmla="*/ 0 60000 65536"/>
                <a:gd name="T18" fmla="*/ 0 60000 65536"/>
                <a:gd name="T19" fmla="*/ 0 60000 65536"/>
                <a:gd name="T20" fmla="*/ 0 60000 65536"/>
                <a:gd name="T21" fmla="*/ 0 60000 65536"/>
                <a:gd name="T22" fmla="*/ 0 60000 65536"/>
                <a:gd name="T23" fmla="*/ 0 60000 65536"/>
                <a:gd name="T24" fmla="*/ 0 w 250"/>
                <a:gd name="T25" fmla="*/ 0 h 936"/>
                <a:gd name="T26" fmla="*/ 250 w 250"/>
                <a:gd name="T27" fmla="*/ 936 h 9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0" h="936">
                  <a:moveTo>
                    <a:pt x="0" y="235"/>
                  </a:moveTo>
                  <a:lnTo>
                    <a:pt x="61" y="235"/>
                  </a:lnTo>
                  <a:lnTo>
                    <a:pt x="61" y="936"/>
                  </a:lnTo>
                  <a:lnTo>
                    <a:pt x="186" y="936"/>
                  </a:lnTo>
                  <a:lnTo>
                    <a:pt x="186" y="235"/>
                  </a:lnTo>
                  <a:lnTo>
                    <a:pt x="250" y="235"/>
                  </a:lnTo>
                  <a:lnTo>
                    <a:pt x="125" y="0"/>
                  </a:lnTo>
                  <a:lnTo>
                    <a:pt x="0" y="235"/>
                  </a:lnTo>
                  <a:close/>
                </a:path>
              </a:pathLst>
            </a:custGeom>
            <a:solidFill>
              <a:srgbClr val="336699"/>
            </a:solidFill>
            <a:ln w="9525">
              <a:noFill/>
              <a:round/>
              <a:headEnd/>
              <a:tailEnd/>
            </a:ln>
          </p:spPr>
          <p:txBody>
            <a:bodyPr/>
            <a:lstStyle/>
            <a:p>
              <a:endParaRPr lang="en-US" b="1"/>
            </a:p>
          </p:txBody>
        </p:sp>
        <p:sp>
          <p:nvSpPr>
            <p:cNvPr id="11304" name="Freeform 25"/>
            <p:cNvSpPr>
              <a:spLocks noEditPoints="1"/>
            </p:cNvSpPr>
            <p:nvPr/>
          </p:nvSpPr>
          <p:spPr bwMode="auto">
            <a:xfrm>
              <a:off x="4211" y="365"/>
              <a:ext cx="278" cy="964"/>
            </a:xfrm>
            <a:custGeom>
              <a:avLst/>
              <a:gdLst>
                <a:gd name="T0" fmla="*/ 75 w 278"/>
                <a:gd name="T1" fmla="*/ 263 h 964"/>
                <a:gd name="T2" fmla="*/ 75 w 278"/>
                <a:gd name="T3" fmla="*/ 253 h 964"/>
                <a:gd name="T4" fmla="*/ 67 w 278"/>
                <a:gd name="T5" fmla="*/ 253 h 964"/>
                <a:gd name="T6" fmla="*/ 67 w 278"/>
                <a:gd name="T7" fmla="*/ 954 h 964"/>
                <a:gd name="T8" fmla="*/ 67 w 278"/>
                <a:gd name="T9" fmla="*/ 962 h 964"/>
                <a:gd name="T10" fmla="*/ 75 w 278"/>
                <a:gd name="T11" fmla="*/ 964 h 964"/>
                <a:gd name="T12" fmla="*/ 200 w 278"/>
                <a:gd name="T13" fmla="*/ 964 h 964"/>
                <a:gd name="T14" fmla="*/ 208 w 278"/>
                <a:gd name="T15" fmla="*/ 964 h 964"/>
                <a:gd name="T16" fmla="*/ 210 w 278"/>
                <a:gd name="T17" fmla="*/ 954 h 964"/>
                <a:gd name="T18" fmla="*/ 210 w 278"/>
                <a:gd name="T19" fmla="*/ 253 h 964"/>
                <a:gd name="T20" fmla="*/ 200 w 278"/>
                <a:gd name="T21" fmla="*/ 253 h 964"/>
                <a:gd name="T22" fmla="*/ 200 w 278"/>
                <a:gd name="T23" fmla="*/ 263 h 964"/>
                <a:gd name="T24" fmla="*/ 264 w 278"/>
                <a:gd name="T25" fmla="*/ 263 h 964"/>
                <a:gd name="T26" fmla="*/ 278 w 278"/>
                <a:gd name="T27" fmla="*/ 263 h 964"/>
                <a:gd name="T28" fmla="*/ 272 w 278"/>
                <a:gd name="T29" fmla="*/ 249 h 964"/>
                <a:gd name="T30" fmla="*/ 147 w 278"/>
                <a:gd name="T31" fmla="*/ 14 h 964"/>
                <a:gd name="T32" fmla="*/ 139 w 278"/>
                <a:gd name="T33" fmla="*/ 0 h 964"/>
                <a:gd name="T34" fmla="*/ 133 w 278"/>
                <a:gd name="T35" fmla="*/ 14 h 964"/>
                <a:gd name="T36" fmla="*/ 8 w 278"/>
                <a:gd name="T37" fmla="*/ 249 h 964"/>
                <a:gd name="T38" fmla="*/ 0 w 278"/>
                <a:gd name="T39" fmla="*/ 261 h 964"/>
                <a:gd name="T40" fmla="*/ 14 w 278"/>
                <a:gd name="T41" fmla="*/ 263 h 964"/>
                <a:gd name="T42" fmla="*/ 75 w 278"/>
                <a:gd name="T43" fmla="*/ 263 h 964"/>
                <a:gd name="T44" fmla="*/ 14 w 278"/>
                <a:gd name="T45" fmla="*/ 245 h 964"/>
                <a:gd name="T46" fmla="*/ 14 w 278"/>
                <a:gd name="T47" fmla="*/ 253 h 964"/>
                <a:gd name="T48" fmla="*/ 22 w 278"/>
                <a:gd name="T49" fmla="*/ 257 h 964"/>
                <a:gd name="T50" fmla="*/ 147 w 278"/>
                <a:gd name="T51" fmla="*/ 22 h 964"/>
                <a:gd name="T52" fmla="*/ 139 w 278"/>
                <a:gd name="T53" fmla="*/ 18 h 964"/>
                <a:gd name="T54" fmla="*/ 133 w 278"/>
                <a:gd name="T55" fmla="*/ 22 h 964"/>
                <a:gd name="T56" fmla="*/ 258 w 278"/>
                <a:gd name="T57" fmla="*/ 257 h 964"/>
                <a:gd name="T58" fmla="*/ 264 w 278"/>
                <a:gd name="T59" fmla="*/ 253 h 964"/>
                <a:gd name="T60" fmla="*/ 264 w 278"/>
                <a:gd name="T61" fmla="*/ 245 h 964"/>
                <a:gd name="T62" fmla="*/ 200 w 278"/>
                <a:gd name="T63" fmla="*/ 245 h 964"/>
                <a:gd name="T64" fmla="*/ 192 w 278"/>
                <a:gd name="T65" fmla="*/ 245 h 964"/>
                <a:gd name="T66" fmla="*/ 192 w 278"/>
                <a:gd name="T67" fmla="*/ 253 h 964"/>
                <a:gd name="T68" fmla="*/ 192 w 278"/>
                <a:gd name="T69" fmla="*/ 954 h 964"/>
                <a:gd name="T70" fmla="*/ 200 w 278"/>
                <a:gd name="T71" fmla="*/ 954 h 964"/>
                <a:gd name="T72" fmla="*/ 200 w 278"/>
                <a:gd name="T73" fmla="*/ 946 h 964"/>
                <a:gd name="T74" fmla="*/ 75 w 278"/>
                <a:gd name="T75" fmla="*/ 946 h 964"/>
                <a:gd name="T76" fmla="*/ 75 w 278"/>
                <a:gd name="T77" fmla="*/ 954 h 964"/>
                <a:gd name="T78" fmla="*/ 85 w 278"/>
                <a:gd name="T79" fmla="*/ 954 h 964"/>
                <a:gd name="T80" fmla="*/ 85 w 278"/>
                <a:gd name="T81" fmla="*/ 253 h 964"/>
                <a:gd name="T82" fmla="*/ 85 w 278"/>
                <a:gd name="T83" fmla="*/ 245 h 964"/>
                <a:gd name="T84" fmla="*/ 75 w 278"/>
                <a:gd name="T85" fmla="*/ 245 h 964"/>
                <a:gd name="T86" fmla="*/ 14 w 278"/>
                <a:gd name="T87" fmla="*/ 245 h 9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78"/>
                <a:gd name="T133" fmla="*/ 0 h 964"/>
                <a:gd name="T134" fmla="*/ 278 w 278"/>
                <a:gd name="T135" fmla="*/ 964 h 9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78" h="964">
                  <a:moveTo>
                    <a:pt x="75" y="263"/>
                  </a:moveTo>
                  <a:lnTo>
                    <a:pt x="75" y="253"/>
                  </a:lnTo>
                  <a:lnTo>
                    <a:pt x="67" y="253"/>
                  </a:lnTo>
                  <a:lnTo>
                    <a:pt x="67" y="954"/>
                  </a:lnTo>
                  <a:lnTo>
                    <a:pt x="67" y="962"/>
                  </a:lnTo>
                  <a:lnTo>
                    <a:pt x="75" y="964"/>
                  </a:lnTo>
                  <a:lnTo>
                    <a:pt x="200" y="964"/>
                  </a:lnTo>
                  <a:lnTo>
                    <a:pt x="208" y="964"/>
                  </a:lnTo>
                  <a:lnTo>
                    <a:pt x="210" y="954"/>
                  </a:lnTo>
                  <a:lnTo>
                    <a:pt x="210" y="253"/>
                  </a:lnTo>
                  <a:lnTo>
                    <a:pt x="200" y="253"/>
                  </a:lnTo>
                  <a:lnTo>
                    <a:pt x="200" y="263"/>
                  </a:lnTo>
                  <a:lnTo>
                    <a:pt x="264" y="263"/>
                  </a:lnTo>
                  <a:lnTo>
                    <a:pt x="278" y="263"/>
                  </a:lnTo>
                  <a:lnTo>
                    <a:pt x="272" y="249"/>
                  </a:lnTo>
                  <a:lnTo>
                    <a:pt x="147" y="14"/>
                  </a:lnTo>
                  <a:lnTo>
                    <a:pt x="139" y="0"/>
                  </a:lnTo>
                  <a:lnTo>
                    <a:pt x="133" y="14"/>
                  </a:lnTo>
                  <a:lnTo>
                    <a:pt x="8" y="249"/>
                  </a:lnTo>
                  <a:lnTo>
                    <a:pt x="0" y="261"/>
                  </a:lnTo>
                  <a:lnTo>
                    <a:pt x="14" y="263"/>
                  </a:lnTo>
                  <a:lnTo>
                    <a:pt x="75" y="263"/>
                  </a:lnTo>
                  <a:close/>
                  <a:moveTo>
                    <a:pt x="14" y="245"/>
                  </a:moveTo>
                  <a:lnTo>
                    <a:pt x="14" y="253"/>
                  </a:lnTo>
                  <a:lnTo>
                    <a:pt x="22" y="257"/>
                  </a:lnTo>
                  <a:lnTo>
                    <a:pt x="147" y="22"/>
                  </a:lnTo>
                  <a:lnTo>
                    <a:pt x="139" y="18"/>
                  </a:lnTo>
                  <a:lnTo>
                    <a:pt x="133" y="22"/>
                  </a:lnTo>
                  <a:lnTo>
                    <a:pt x="258" y="257"/>
                  </a:lnTo>
                  <a:lnTo>
                    <a:pt x="264" y="253"/>
                  </a:lnTo>
                  <a:lnTo>
                    <a:pt x="264" y="245"/>
                  </a:lnTo>
                  <a:lnTo>
                    <a:pt x="200" y="245"/>
                  </a:lnTo>
                  <a:lnTo>
                    <a:pt x="192" y="245"/>
                  </a:lnTo>
                  <a:lnTo>
                    <a:pt x="192" y="253"/>
                  </a:lnTo>
                  <a:lnTo>
                    <a:pt x="192" y="954"/>
                  </a:lnTo>
                  <a:lnTo>
                    <a:pt x="200" y="954"/>
                  </a:lnTo>
                  <a:lnTo>
                    <a:pt x="200" y="946"/>
                  </a:lnTo>
                  <a:lnTo>
                    <a:pt x="75" y="946"/>
                  </a:lnTo>
                  <a:lnTo>
                    <a:pt x="75" y="954"/>
                  </a:lnTo>
                  <a:lnTo>
                    <a:pt x="85" y="954"/>
                  </a:lnTo>
                  <a:lnTo>
                    <a:pt x="85" y="253"/>
                  </a:lnTo>
                  <a:lnTo>
                    <a:pt x="85" y="245"/>
                  </a:lnTo>
                  <a:lnTo>
                    <a:pt x="75" y="245"/>
                  </a:lnTo>
                  <a:lnTo>
                    <a:pt x="14" y="245"/>
                  </a:lnTo>
                  <a:close/>
                </a:path>
              </a:pathLst>
            </a:custGeom>
            <a:solidFill>
              <a:srgbClr val="336699"/>
            </a:solidFill>
            <a:ln w="9525">
              <a:noFill/>
              <a:round/>
              <a:headEnd/>
              <a:tailEnd/>
            </a:ln>
          </p:spPr>
          <p:txBody>
            <a:bodyPr/>
            <a:lstStyle/>
            <a:p>
              <a:endParaRPr lang="en-US" b="1"/>
            </a:p>
          </p:txBody>
        </p:sp>
      </p:grpSp>
      <p:sp>
        <p:nvSpPr>
          <p:cNvPr id="11286" name="Freeform 27"/>
          <p:cNvSpPr>
            <a:spLocks/>
          </p:cNvSpPr>
          <p:nvPr/>
        </p:nvSpPr>
        <p:spPr bwMode="auto">
          <a:xfrm>
            <a:off x="4243388" y="393700"/>
            <a:ext cx="398462" cy="1485900"/>
          </a:xfrm>
          <a:custGeom>
            <a:avLst/>
            <a:gdLst>
              <a:gd name="T0" fmla="*/ 0 w 251"/>
              <a:gd name="T1" fmla="*/ 592235969 h 936"/>
              <a:gd name="T2" fmla="*/ 161289808 w 251"/>
              <a:gd name="T3" fmla="*/ 592235969 h 936"/>
              <a:gd name="T4" fmla="*/ 161289808 w 251"/>
              <a:gd name="T5" fmla="*/ 2147483647 h 936"/>
              <a:gd name="T6" fmla="*/ 476308222 w 251"/>
              <a:gd name="T7" fmla="*/ 2147483647 h 936"/>
              <a:gd name="T8" fmla="*/ 476308222 w 251"/>
              <a:gd name="T9" fmla="*/ 592235969 h 936"/>
              <a:gd name="T10" fmla="*/ 632557676 w 251"/>
              <a:gd name="T11" fmla="*/ 592235969 h 936"/>
              <a:gd name="T12" fmla="*/ 317539311 w 251"/>
              <a:gd name="T13" fmla="*/ 0 h 936"/>
              <a:gd name="T14" fmla="*/ 0 w 251"/>
              <a:gd name="T15" fmla="*/ 592235969 h 936"/>
              <a:gd name="T16" fmla="*/ 0 60000 65536"/>
              <a:gd name="T17" fmla="*/ 0 60000 65536"/>
              <a:gd name="T18" fmla="*/ 0 60000 65536"/>
              <a:gd name="T19" fmla="*/ 0 60000 65536"/>
              <a:gd name="T20" fmla="*/ 0 60000 65536"/>
              <a:gd name="T21" fmla="*/ 0 60000 65536"/>
              <a:gd name="T22" fmla="*/ 0 60000 65536"/>
              <a:gd name="T23" fmla="*/ 0 60000 65536"/>
              <a:gd name="T24" fmla="*/ 0 w 251"/>
              <a:gd name="T25" fmla="*/ 0 h 936"/>
              <a:gd name="T26" fmla="*/ 251 w 251"/>
              <a:gd name="T27" fmla="*/ 936 h 9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1" h="936">
                <a:moveTo>
                  <a:pt x="0" y="235"/>
                </a:moveTo>
                <a:lnTo>
                  <a:pt x="64" y="235"/>
                </a:lnTo>
                <a:lnTo>
                  <a:pt x="64" y="936"/>
                </a:lnTo>
                <a:lnTo>
                  <a:pt x="189" y="936"/>
                </a:lnTo>
                <a:lnTo>
                  <a:pt x="189" y="235"/>
                </a:lnTo>
                <a:lnTo>
                  <a:pt x="251" y="235"/>
                </a:lnTo>
                <a:lnTo>
                  <a:pt x="126" y="0"/>
                </a:lnTo>
                <a:lnTo>
                  <a:pt x="0" y="235"/>
                </a:lnTo>
                <a:close/>
              </a:path>
            </a:pathLst>
          </a:custGeom>
          <a:solidFill>
            <a:srgbClr val="000000"/>
          </a:solidFill>
          <a:ln w="12700">
            <a:solidFill>
              <a:srgbClr val="000000"/>
            </a:solidFill>
            <a:prstDash val="solid"/>
            <a:round/>
            <a:headEnd/>
            <a:tailEnd/>
          </a:ln>
        </p:spPr>
        <p:txBody>
          <a:bodyPr/>
          <a:lstStyle/>
          <a:p>
            <a:endParaRPr lang="en-US" b="1"/>
          </a:p>
        </p:txBody>
      </p:sp>
      <p:grpSp>
        <p:nvGrpSpPr>
          <p:cNvPr id="4" name="Group 30"/>
          <p:cNvGrpSpPr>
            <a:grpSpLocks/>
          </p:cNvGrpSpPr>
          <p:nvPr/>
        </p:nvGrpSpPr>
        <p:grpSpPr bwMode="auto">
          <a:xfrm>
            <a:off x="8185150" y="1204913"/>
            <a:ext cx="441325" cy="1525587"/>
            <a:chOff x="5156" y="759"/>
            <a:chExt cx="278" cy="961"/>
          </a:xfrm>
        </p:grpSpPr>
        <p:sp>
          <p:nvSpPr>
            <p:cNvPr id="11301" name="Freeform 28"/>
            <p:cNvSpPr>
              <a:spLocks/>
            </p:cNvSpPr>
            <p:nvPr/>
          </p:nvSpPr>
          <p:spPr bwMode="auto">
            <a:xfrm>
              <a:off x="5170" y="777"/>
              <a:ext cx="250" cy="933"/>
            </a:xfrm>
            <a:custGeom>
              <a:avLst/>
              <a:gdLst>
                <a:gd name="T0" fmla="*/ 0 w 250"/>
                <a:gd name="T1" fmla="*/ 234 h 933"/>
                <a:gd name="T2" fmla="*/ 62 w 250"/>
                <a:gd name="T3" fmla="*/ 234 h 933"/>
                <a:gd name="T4" fmla="*/ 62 w 250"/>
                <a:gd name="T5" fmla="*/ 933 h 933"/>
                <a:gd name="T6" fmla="*/ 187 w 250"/>
                <a:gd name="T7" fmla="*/ 933 h 933"/>
                <a:gd name="T8" fmla="*/ 187 w 250"/>
                <a:gd name="T9" fmla="*/ 234 h 933"/>
                <a:gd name="T10" fmla="*/ 250 w 250"/>
                <a:gd name="T11" fmla="*/ 234 h 933"/>
                <a:gd name="T12" fmla="*/ 125 w 250"/>
                <a:gd name="T13" fmla="*/ 0 h 933"/>
                <a:gd name="T14" fmla="*/ 0 w 250"/>
                <a:gd name="T15" fmla="*/ 234 h 933"/>
                <a:gd name="T16" fmla="*/ 0 60000 65536"/>
                <a:gd name="T17" fmla="*/ 0 60000 65536"/>
                <a:gd name="T18" fmla="*/ 0 60000 65536"/>
                <a:gd name="T19" fmla="*/ 0 60000 65536"/>
                <a:gd name="T20" fmla="*/ 0 60000 65536"/>
                <a:gd name="T21" fmla="*/ 0 60000 65536"/>
                <a:gd name="T22" fmla="*/ 0 60000 65536"/>
                <a:gd name="T23" fmla="*/ 0 60000 65536"/>
                <a:gd name="T24" fmla="*/ 0 w 250"/>
                <a:gd name="T25" fmla="*/ 0 h 933"/>
                <a:gd name="T26" fmla="*/ 250 w 250"/>
                <a:gd name="T27" fmla="*/ 933 h 9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0" h="933">
                  <a:moveTo>
                    <a:pt x="0" y="234"/>
                  </a:moveTo>
                  <a:lnTo>
                    <a:pt x="62" y="234"/>
                  </a:lnTo>
                  <a:lnTo>
                    <a:pt x="62" y="933"/>
                  </a:lnTo>
                  <a:lnTo>
                    <a:pt x="187" y="933"/>
                  </a:lnTo>
                  <a:lnTo>
                    <a:pt x="187" y="234"/>
                  </a:lnTo>
                  <a:lnTo>
                    <a:pt x="250" y="234"/>
                  </a:lnTo>
                  <a:lnTo>
                    <a:pt x="125" y="0"/>
                  </a:lnTo>
                  <a:lnTo>
                    <a:pt x="0" y="234"/>
                  </a:lnTo>
                  <a:close/>
                </a:path>
              </a:pathLst>
            </a:custGeom>
            <a:solidFill>
              <a:srgbClr val="003366"/>
            </a:solidFill>
            <a:ln w="9525">
              <a:noFill/>
              <a:round/>
              <a:headEnd/>
              <a:tailEnd/>
            </a:ln>
          </p:spPr>
          <p:txBody>
            <a:bodyPr/>
            <a:lstStyle/>
            <a:p>
              <a:endParaRPr lang="en-US" b="1"/>
            </a:p>
          </p:txBody>
        </p:sp>
        <p:sp>
          <p:nvSpPr>
            <p:cNvPr id="11302" name="Freeform 29"/>
            <p:cNvSpPr>
              <a:spLocks noEditPoints="1"/>
            </p:cNvSpPr>
            <p:nvPr/>
          </p:nvSpPr>
          <p:spPr bwMode="auto">
            <a:xfrm>
              <a:off x="5156" y="759"/>
              <a:ext cx="278" cy="961"/>
            </a:xfrm>
            <a:custGeom>
              <a:avLst/>
              <a:gdLst>
                <a:gd name="T0" fmla="*/ 76 w 278"/>
                <a:gd name="T1" fmla="*/ 262 h 961"/>
                <a:gd name="T2" fmla="*/ 76 w 278"/>
                <a:gd name="T3" fmla="*/ 252 h 961"/>
                <a:gd name="T4" fmla="*/ 68 w 278"/>
                <a:gd name="T5" fmla="*/ 252 h 961"/>
                <a:gd name="T6" fmla="*/ 68 w 278"/>
                <a:gd name="T7" fmla="*/ 951 h 961"/>
                <a:gd name="T8" fmla="*/ 68 w 278"/>
                <a:gd name="T9" fmla="*/ 959 h 961"/>
                <a:gd name="T10" fmla="*/ 76 w 278"/>
                <a:gd name="T11" fmla="*/ 961 h 961"/>
                <a:gd name="T12" fmla="*/ 201 w 278"/>
                <a:gd name="T13" fmla="*/ 961 h 961"/>
                <a:gd name="T14" fmla="*/ 209 w 278"/>
                <a:gd name="T15" fmla="*/ 961 h 961"/>
                <a:gd name="T16" fmla="*/ 211 w 278"/>
                <a:gd name="T17" fmla="*/ 951 h 961"/>
                <a:gd name="T18" fmla="*/ 211 w 278"/>
                <a:gd name="T19" fmla="*/ 252 h 961"/>
                <a:gd name="T20" fmla="*/ 201 w 278"/>
                <a:gd name="T21" fmla="*/ 252 h 961"/>
                <a:gd name="T22" fmla="*/ 201 w 278"/>
                <a:gd name="T23" fmla="*/ 262 h 961"/>
                <a:gd name="T24" fmla="*/ 264 w 278"/>
                <a:gd name="T25" fmla="*/ 262 h 961"/>
                <a:gd name="T26" fmla="*/ 278 w 278"/>
                <a:gd name="T27" fmla="*/ 262 h 961"/>
                <a:gd name="T28" fmla="*/ 272 w 278"/>
                <a:gd name="T29" fmla="*/ 248 h 961"/>
                <a:gd name="T30" fmla="*/ 147 w 278"/>
                <a:gd name="T31" fmla="*/ 14 h 961"/>
                <a:gd name="T32" fmla="*/ 139 w 278"/>
                <a:gd name="T33" fmla="*/ 0 h 961"/>
                <a:gd name="T34" fmla="*/ 133 w 278"/>
                <a:gd name="T35" fmla="*/ 14 h 961"/>
                <a:gd name="T36" fmla="*/ 8 w 278"/>
                <a:gd name="T37" fmla="*/ 248 h 961"/>
                <a:gd name="T38" fmla="*/ 0 w 278"/>
                <a:gd name="T39" fmla="*/ 260 h 961"/>
                <a:gd name="T40" fmla="*/ 14 w 278"/>
                <a:gd name="T41" fmla="*/ 262 h 961"/>
                <a:gd name="T42" fmla="*/ 76 w 278"/>
                <a:gd name="T43" fmla="*/ 262 h 961"/>
                <a:gd name="T44" fmla="*/ 14 w 278"/>
                <a:gd name="T45" fmla="*/ 244 h 961"/>
                <a:gd name="T46" fmla="*/ 14 w 278"/>
                <a:gd name="T47" fmla="*/ 252 h 961"/>
                <a:gd name="T48" fmla="*/ 22 w 278"/>
                <a:gd name="T49" fmla="*/ 256 h 961"/>
                <a:gd name="T50" fmla="*/ 147 w 278"/>
                <a:gd name="T51" fmla="*/ 22 h 961"/>
                <a:gd name="T52" fmla="*/ 139 w 278"/>
                <a:gd name="T53" fmla="*/ 18 h 961"/>
                <a:gd name="T54" fmla="*/ 133 w 278"/>
                <a:gd name="T55" fmla="*/ 22 h 961"/>
                <a:gd name="T56" fmla="*/ 258 w 278"/>
                <a:gd name="T57" fmla="*/ 256 h 961"/>
                <a:gd name="T58" fmla="*/ 264 w 278"/>
                <a:gd name="T59" fmla="*/ 252 h 961"/>
                <a:gd name="T60" fmla="*/ 264 w 278"/>
                <a:gd name="T61" fmla="*/ 244 h 961"/>
                <a:gd name="T62" fmla="*/ 201 w 278"/>
                <a:gd name="T63" fmla="*/ 244 h 961"/>
                <a:gd name="T64" fmla="*/ 193 w 278"/>
                <a:gd name="T65" fmla="*/ 244 h 961"/>
                <a:gd name="T66" fmla="*/ 193 w 278"/>
                <a:gd name="T67" fmla="*/ 252 h 961"/>
                <a:gd name="T68" fmla="*/ 193 w 278"/>
                <a:gd name="T69" fmla="*/ 951 h 961"/>
                <a:gd name="T70" fmla="*/ 201 w 278"/>
                <a:gd name="T71" fmla="*/ 951 h 961"/>
                <a:gd name="T72" fmla="*/ 201 w 278"/>
                <a:gd name="T73" fmla="*/ 943 h 961"/>
                <a:gd name="T74" fmla="*/ 76 w 278"/>
                <a:gd name="T75" fmla="*/ 943 h 961"/>
                <a:gd name="T76" fmla="*/ 76 w 278"/>
                <a:gd name="T77" fmla="*/ 951 h 961"/>
                <a:gd name="T78" fmla="*/ 86 w 278"/>
                <a:gd name="T79" fmla="*/ 951 h 961"/>
                <a:gd name="T80" fmla="*/ 86 w 278"/>
                <a:gd name="T81" fmla="*/ 252 h 961"/>
                <a:gd name="T82" fmla="*/ 86 w 278"/>
                <a:gd name="T83" fmla="*/ 244 h 961"/>
                <a:gd name="T84" fmla="*/ 76 w 278"/>
                <a:gd name="T85" fmla="*/ 244 h 961"/>
                <a:gd name="T86" fmla="*/ 14 w 278"/>
                <a:gd name="T87" fmla="*/ 244 h 9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78"/>
                <a:gd name="T133" fmla="*/ 0 h 961"/>
                <a:gd name="T134" fmla="*/ 278 w 278"/>
                <a:gd name="T135" fmla="*/ 961 h 96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78" h="961">
                  <a:moveTo>
                    <a:pt x="76" y="262"/>
                  </a:moveTo>
                  <a:lnTo>
                    <a:pt x="76" y="252"/>
                  </a:lnTo>
                  <a:lnTo>
                    <a:pt x="68" y="252"/>
                  </a:lnTo>
                  <a:lnTo>
                    <a:pt x="68" y="951"/>
                  </a:lnTo>
                  <a:lnTo>
                    <a:pt x="68" y="959"/>
                  </a:lnTo>
                  <a:lnTo>
                    <a:pt x="76" y="961"/>
                  </a:lnTo>
                  <a:lnTo>
                    <a:pt x="201" y="961"/>
                  </a:lnTo>
                  <a:lnTo>
                    <a:pt x="209" y="961"/>
                  </a:lnTo>
                  <a:lnTo>
                    <a:pt x="211" y="951"/>
                  </a:lnTo>
                  <a:lnTo>
                    <a:pt x="211" y="252"/>
                  </a:lnTo>
                  <a:lnTo>
                    <a:pt x="201" y="252"/>
                  </a:lnTo>
                  <a:lnTo>
                    <a:pt x="201" y="262"/>
                  </a:lnTo>
                  <a:lnTo>
                    <a:pt x="264" y="262"/>
                  </a:lnTo>
                  <a:lnTo>
                    <a:pt x="278" y="262"/>
                  </a:lnTo>
                  <a:lnTo>
                    <a:pt x="272" y="248"/>
                  </a:lnTo>
                  <a:lnTo>
                    <a:pt x="147" y="14"/>
                  </a:lnTo>
                  <a:lnTo>
                    <a:pt x="139" y="0"/>
                  </a:lnTo>
                  <a:lnTo>
                    <a:pt x="133" y="14"/>
                  </a:lnTo>
                  <a:lnTo>
                    <a:pt x="8" y="248"/>
                  </a:lnTo>
                  <a:lnTo>
                    <a:pt x="0" y="260"/>
                  </a:lnTo>
                  <a:lnTo>
                    <a:pt x="14" y="262"/>
                  </a:lnTo>
                  <a:lnTo>
                    <a:pt x="76" y="262"/>
                  </a:lnTo>
                  <a:close/>
                  <a:moveTo>
                    <a:pt x="14" y="244"/>
                  </a:moveTo>
                  <a:lnTo>
                    <a:pt x="14" y="252"/>
                  </a:lnTo>
                  <a:lnTo>
                    <a:pt x="22" y="256"/>
                  </a:lnTo>
                  <a:lnTo>
                    <a:pt x="147" y="22"/>
                  </a:lnTo>
                  <a:lnTo>
                    <a:pt x="139" y="18"/>
                  </a:lnTo>
                  <a:lnTo>
                    <a:pt x="133" y="22"/>
                  </a:lnTo>
                  <a:lnTo>
                    <a:pt x="258" y="256"/>
                  </a:lnTo>
                  <a:lnTo>
                    <a:pt x="264" y="252"/>
                  </a:lnTo>
                  <a:lnTo>
                    <a:pt x="264" y="244"/>
                  </a:lnTo>
                  <a:lnTo>
                    <a:pt x="201" y="244"/>
                  </a:lnTo>
                  <a:lnTo>
                    <a:pt x="193" y="244"/>
                  </a:lnTo>
                  <a:lnTo>
                    <a:pt x="193" y="252"/>
                  </a:lnTo>
                  <a:lnTo>
                    <a:pt x="193" y="951"/>
                  </a:lnTo>
                  <a:lnTo>
                    <a:pt x="201" y="951"/>
                  </a:lnTo>
                  <a:lnTo>
                    <a:pt x="201" y="943"/>
                  </a:lnTo>
                  <a:lnTo>
                    <a:pt x="76" y="943"/>
                  </a:lnTo>
                  <a:lnTo>
                    <a:pt x="76" y="951"/>
                  </a:lnTo>
                  <a:lnTo>
                    <a:pt x="86" y="951"/>
                  </a:lnTo>
                  <a:lnTo>
                    <a:pt x="86" y="252"/>
                  </a:lnTo>
                  <a:lnTo>
                    <a:pt x="86" y="244"/>
                  </a:lnTo>
                  <a:lnTo>
                    <a:pt x="76" y="244"/>
                  </a:lnTo>
                  <a:lnTo>
                    <a:pt x="14" y="244"/>
                  </a:lnTo>
                  <a:close/>
                </a:path>
              </a:pathLst>
            </a:custGeom>
            <a:solidFill>
              <a:srgbClr val="003366"/>
            </a:solidFill>
            <a:ln w="9525">
              <a:noFill/>
              <a:round/>
              <a:headEnd/>
              <a:tailEnd/>
            </a:ln>
          </p:spPr>
          <p:txBody>
            <a:bodyPr/>
            <a:lstStyle/>
            <a:p>
              <a:endParaRPr lang="en-US" b="1"/>
            </a:p>
          </p:txBody>
        </p:sp>
      </p:grpSp>
      <p:sp>
        <p:nvSpPr>
          <p:cNvPr id="11288" name="Rectangle 31"/>
          <p:cNvSpPr>
            <a:spLocks noChangeArrowheads="1"/>
          </p:cNvSpPr>
          <p:nvPr/>
        </p:nvSpPr>
        <p:spPr bwMode="auto">
          <a:xfrm rot="-5400000">
            <a:off x="5112544" y="2774157"/>
            <a:ext cx="631825" cy="427037"/>
          </a:xfrm>
          <a:prstGeom prst="rect">
            <a:avLst/>
          </a:prstGeom>
          <a:noFill/>
          <a:ln w="9525">
            <a:noFill/>
            <a:miter lim="800000"/>
            <a:headEnd/>
            <a:tailEnd/>
          </a:ln>
        </p:spPr>
        <p:txBody>
          <a:bodyPr wrap="none" lIns="0" tIns="0" rIns="0" bIns="0">
            <a:spAutoFit/>
          </a:bodyPr>
          <a:lstStyle/>
          <a:p>
            <a:r>
              <a:rPr lang="en-US" sz="2800" b="1">
                <a:solidFill>
                  <a:srgbClr val="FFFFFF"/>
                </a:solidFill>
              </a:rPr>
              <a:t>PM </a:t>
            </a:r>
            <a:endParaRPr lang="en-US" b="1"/>
          </a:p>
        </p:txBody>
      </p:sp>
      <p:sp>
        <p:nvSpPr>
          <p:cNvPr id="11289" name="Rectangle 32"/>
          <p:cNvSpPr>
            <a:spLocks noChangeArrowheads="1"/>
          </p:cNvSpPr>
          <p:nvPr/>
        </p:nvSpPr>
        <p:spPr bwMode="auto">
          <a:xfrm rot="-5400000">
            <a:off x="5381570" y="2346181"/>
            <a:ext cx="339837" cy="292388"/>
          </a:xfrm>
          <a:prstGeom prst="rect">
            <a:avLst/>
          </a:prstGeom>
          <a:noFill/>
          <a:ln w="9525">
            <a:noFill/>
            <a:miter lim="800000"/>
            <a:headEnd/>
            <a:tailEnd/>
          </a:ln>
        </p:spPr>
        <p:txBody>
          <a:bodyPr wrap="none" lIns="0" tIns="0" rIns="0" bIns="0">
            <a:spAutoFit/>
          </a:bodyPr>
          <a:lstStyle/>
          <a:p>
            <a:r>
              <a:rPr lang="en-US" sz="1900" b="1">
                <a:solidFill>
                  <a:srgbClr val="FFFFFF"/>
                </a:solidFill>
              </a:rPr>
              <a:t>2.5</a:t>
            </a:r>
            <a:endParaRPr lang="en-US" b="1"/>
          </a:p>
        </p:txBody>
      </p:sp>
      <p:grpSp>
        <p:nvGrpSpPr>
          <p:cNvPr id="5" name="Group 35"/>
          <p:cNvGrpSpPr>
            <a:grpSpLocks/>
          </p:cNvGrpSpPr>
          <p:nvPr/>
        </p:nvGrpSpPr>
        <p:grpSpPr bwMode="auto">
          <a:xfrm>
            <a:off x="5668963" y="1895475"/>
            <a:ext cx="441325" cy="1522413"/>
            <a:chOff x="3571" y="1194"/>
            <a:chExt cx="278" cy="959"/>
          </a:xfrm>
        </p:grpSpPr>
        <p:sp>
          <p:nvSpPr>
            <p:cNvPr id="11299" name="Freeform 33"/>
            <p:cNvSpPr>
              <a:spLocks/>
            </p:cNvSpPr>
            <p:nvPr/>
          </p:nvSpPr>
          <p:spPr bwMode="auto">
            <a:xfrm>
              <a:off x="3585" y="1210"/>
              <a:ext cx="250" cy="933"/>
            </a:xfrm>
            <a:custGeom>
              <a:avLst/>
              <a:gdLst>
                <a:gd name="T0" fmla="*/ 0 w 250"/>
                <a:gd name="T1" fmla="*/ 232 h 933"/>
                <a:gd name="T2" fmla="*/ 64 w 250"/>
                <a:gd name="T3" fmla="*/ 232 h 933"/>
                <a:gd name="T4" fmla="*/ 64 w 250"/>
                <a:gd name="T5" fmla="*/ 933 h 933"/>
                <a:gd name="T6" fmla="*/ 189 w 250"/>
                <a:gd name="T7" fmla="*/ 933 h 933"/>
                <a:gd name="T8" fmla="*/ 189 w 250"/>
                <a:gd name="T9" fmla="*/ 232 h 933"/>
                <a:gd name="T10" fmla="*/ 250 w 250"/>
                <a:gd name="T11" fmla="*/ 232 h 933"/>
                <a:gd name="T12" fmla="*/ 125 w 250"/>
                <a:gd name="T13" fmla="*/ 0 h 933"/>
                <a:gd name="T14" fmla="*/ 0 w 250"/>
                <a:gd name="T15" fmla="*/ 232 h 933"/>
                <a:gd name="T16" fmla="*/ 0 60000 65536"/>
                <a:gd name="T17" fmla="*/ 0 60000 65536"/>
                <a:gd name="T18" fmla="*/ 0 60000 65536"/>
                <a:gd name="T19" fmla="*/ 0 60000 65536"/>
                <a:gd name="T20" fmla="*/ 0 60000 65536"/>
                <a:gd name="T21" fmla="*/ 0 60000 65536"/>
                <a:gd name="T22" fmla="*/ 0 60000 65536"/>
                <a:gd name="T23" fmla="*/ 0 60000 65536"/>
                <a:gd name="T24" fmla="*/ 0 w 250"/>
                <a:gd name="T25" fmla="*/ 0 h 933"/>
                <a:gd name="T26" fmla="*/ 250 w 250"/>
                <a:gd name="T27" fmla="*/ 933 h 9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0" h="933">
                  <a:moveTo>
                    <a:pt x="0" y="232"/>
                  </a:moveTo>
                  <a:lnTo>
                    <a:pt x="64" y="232"/>
                  </a:lnTo>
                  <a:lnTo>
                    <a:pt x="64" y="933"/>
                  </a:lnTo>
                  <a:lnTo>
                    <a:pt x="189" y="933"/>
                  </a:lnTo>
                  <a:lnTo>
                    <a:pt x="189" y="232"/>
                  </a:lnTo>
                  <a:lnTo>
                    <a:pt x="250" y="232"/>
                  </a:lnTo>
                  <a:lnTo>
                    <a:pt x="125" y="0"/>
                  </a:lnTo>
                  <a:lnTo>
                    <a:pt x="0" y="232"/>
                  </a:lnTo>
                  <a:close/>
                </a:path>
              </a:pathLst>
            </a:custGeom>
            <a:solidFill>
              <a:srgbClr val="003300"/>
            </a:solidFill>
            <a:ln w="9525">
              <a:noFill/>
              <a:round/>
              <a:headEnd/>
              <a:tailEnd/>
            </a:ln>
          </p:spPr>
          <p:txBody>
            <a:bodyPr/>
            <a:lstStyle/>
            <a:p>
              <a:endParaRPr lang="en-US" b="1"/>
            </a:p>
          </p:txBody>
        </p:sp>
        <p:sp>
          <p:nvSpPr>
            <p:cNvPr id="11300" name="Freeform 34"/>
            <p:cNvSpPr>
              <a:spLocks noEditPoints="1"/>
            </p:cNvSpPr>
            <p:nvPr/>
          </p:nvSpPr>
          <p:spPr bwMode="auto">
            <a:xfrm>
              <a:off x="3571" y="1194"/>
              <a:ext cx="278" cy="959"/>
            </a:xfrm>
            <a:custGeom>
              <a:avLst/>
              <a:gdLst>
                <a:gd name="T0" fmla="*/ 78 w 278"/>
                <a:gd name="T1" fmla="*/ 258 h 959"/>
                <a:gd name="T2" fmla="*/ 78 w 278"/>
                <a:gd name="T3" fmla="*/ 248 h 959"/>
                <a:gd name="T4" fmla="*/ 70 w 278"/>
                <a:gd name="T5" fmla="*/ 248 h 959"/>
                <a:gd name="T6" fmla="*/ 70 w 278"/>
                <a:gd name="T7" fmla="*/ 949 h 959"/>
                <a:gd name="T8" fmla="*/ 70 w 278"/>
                <a:gd name="T9" fmla="*/ 957 h 959"/>
                <a:gd name="T10" fmla="*/ 78 w 278"/>
                <a:gd name="T11" fmla="*/ 959 h 959"/>
                <a:gd name="T12" fmla="*/ 203 w 278"/>
                <a:gd name="T13" fmla="*/ 959 h 959"/>
                <a:gd name="T14" fmla="*/ 211 w 278"/>
                <a:gd name="T15" fmla="*/ 959 h 959"/>
                <a:gd name="T16" fmla="*/ 213 w 278"/>
                <a:gd name="T17" fmla="*/ 949 h 959"/>
                <a:gd name="T18" fmla="*/ 213 w 278"/>
                <a:gd name="T19" fmla="*/ 248 h 959"/>
                <a:gd name="T20" fmla="*/ 203 w 278"/>
                <a:gd name="T21" fmla="*/ 248 h 959"/>
                <a:gd name="T22" fmla="*/ 203 w 278"/>
                <a:gd name="T23" fmla="*/ 258 h 959"/>
                <a:gd name="T24" fmla="*/ 264 w 278"/>
                <a:gd name="T25" fmla="*/ 258 h 959"/>
                <a:gd name="T26" fmla="*/ 278 w 278"/>
                <a:gd name="T27" fmla="*/ 258 h 959"/>
                <a:gd name="T28" fmla="*/ 272 w 278"/>
                <a:gd name="T29" fmla="*/ 244 h 959"/>
                <a:gd name="T30" fmla="*/ 147 w 278"/>
                <a:gd name="T31" fmla="*/ 12 h 959"/>
                <a:gd name="T32" fmla="*/ 139 w 278"/>
                <a:gd name="T33" fmla="*/ 0 h 959"/>
                <a:gd name="T34" fmla="*/ 133 w 278"/>
                <a:gd name="T35" fmla="*/ 12 h 959"/>
                <a:gd name="T36" fmla="*/ 8 w 278"/>
                <a:gd name="T37" fmla="*/ 244 h 959"/>
                <a:gd name="T38" fmla="*/ 0 w 278"/>
                <a:gd name="T39" fmla="*/ 256 h 959"/>
                <a:gd name="T40" fmla="*/ 14 w 278"/>
                <a:gd name="T41" fmla="*/ 258 h 959"/>
                <a:gd name="T42" fmla="*/ 78 w 278"/>
                <a:gd name="T43" fmla="*/ 258 h 959"/>
                <a:gd name="T44" fmla="*/ 14 w 278"/>
                <a:gd name="T45" fmla="*/ 240 h 959"/>
                <a:gd name="T46" fmla="*/ 14 w 278"/>
                <a:gd name="T47" fmla="*/ 248 h 959"/>
                <a:gd name="T48" fmla="*/ 22 w 278"/>
                <a:gd name="T49" fmla="*/ 252 h 959"/>
                <a:gd name="T50" fmla="*/ 147 w 278"/>
                <a:gd name="T51" fmla="*/ 20 h 959"/>
                <a:gd name="T52" fmla="*/ 139 w 278"/>
                <a:gd name="T53" fmla="*/ 16 h 959"/>
                <a:gd name="T54" fmla="*/ 133 w 278"/>
                <a:gd name="T55" fmla="*/ 20 h 959"/>
                <a:gd name="T56" fmla="*/ 258 w 278"/>
                <a:gd name="T57" fmla="*/ 252 h 959"/>
                <a:gd name="T58" fmla="*/ 264 w 278"/>
                <a:gd name="T59" fmla="*/ 248 h 959"/>
                <a:gd name="T60" fmla="*/ 264 w 278"/>
                <a:gd name="T61" fmla="*/ 240 h 959"/>
                <a:gd name="T62" fmla="*/ 203 w 278"/>
                <a:gd name="T63" fmla="*/ 240 h 959"/>
                <a:gd name="T64" fmla="*/ 195 w 278"/>
                <a:gd name="T65" fmla="*/ 240 h 959"/>
                <a:gd name="T66" fmla="*/ 195 w 278"/>
                <a:gd name="T67" fmla="*/ 248 h 959"/>
                <a:gd name="T68" fmla="*/ 195 w 278"/>
                <a:gd name="T69" fmla="*/ 949 h 959"/>
                <a:gd name="T70" fmla="*/ 203 w 278"/>
                <a:gd name="T71" fmla="*/ 949 h 959"/>
                <a:gd name="T72" fmla="*/ 203 w 278"/>
                <a:gd name="T73" fmla="*/ 941 h 959"/>
                <a:gd name="T74" fmla="*/ 78 w 278"/>
                <a:gd name="T75" fmla="*/ 941 h 959"/>
                <a:gd name="T76" fmla="*/ 78 w 278"/>
                <a:gd name="T77" fmla="*/ 949 h 959"/>
                <a:gd name="T78" fmla="*/ 88 w 278"/>
                <a:gd name="T79" fmla="*/ 949 h 959"/>
                <a:gd name="T80" fmla="*/ 88 w 278"/>
                <a:gd name="T81" fmla="*/ 248 h 959"/>
                <a:gd name="T82" fmla="*/ 88 w 278"/>
                <a:gd name="T83" fmla="*/ 240 h 959"/>
                <a:gd name="T84" fmla="*/ 78 w 278"/>
                <a:gd name="T85" fmla="*/ 240 h 959"/>
                <a:gd name="T86" fmla="*/ 14 w 278"/>
                <a:gd name="T87" fmla="*/ 240 h 95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78"/>
                <a:gd name="T133" fmla="*/ 0 h 959"/>
                <a:gd name="T134" fmla="*/ 278 w 278"/>
                <a:gd name="T135" fmla="*/ 959 h 95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78" h="959">
                  <a:moveTo>
                    <a:pt x="78" y="258"/>
                  </a:moveTo>
                  <a:lnTo>
                    <a:pt x="78" y="248"/>
                  </a:lnTo>
                  <a:lnTo>
                    <a:pt x="70" y="248"/>
                  </a:lnTo>
                  <a:lnTo>
                    <a:pt x="70" y="949"/>
                  </a:lnTo>
                  <a:lnTo>
                    <a:pt x="70" y="957"/>
                  </a:lnTo>
                  <a:lnTo>
                    <a:pt x="78" y="959"/>
                  </a:lnTo>
                  <a:lnTo>
                    <a:pt x="203" y="959"/>
                  </a:lnTo>
                  <a:lnTo>
                    <a:pt x="211" y="959"/>
                  </a:lnTo>
                  <a:lnTo>
                    <a:pt x="213" y="949"/>
                  </a:lnTo>
                  <a:lnTo>
                    <a:pt x="213" y="248"/>
                  </a:lnTo>
                  <a:lnTo>
                    <a:pt x="203" y="248"/>
                  </a:lnTo>
                  <a:lnTo>
                    <a:pt x="203" y="258"/>
                  </a:lnTo>
                  <a:lnTo>
                    <a:pt x="264" y="258"/>
                  </a:lnTo>
                  <a:lnTo>
                    <a:pt x="278" y="258"/>
                  </a:lnTo>
                  <a:lnTo>
                    <a:pt x="272" y="244"/>
                  </a:lnTo>
                  <a:lnTo>
                    <a:pt x="147" y="12"/>
                  </a:lnTo>
                  <a:lnTo>
                    <a:pt x="139" y="0"/>
                  </a:lnTo>
                  <a:lnTo>
                    <a:pt x="133" y="12"/>
                  </a:lnTo>
                  <a:lnTo>
                    <a:pt x="8" y="244"/>
                  </a:lnTo>
                  <a:lnTo>
                    <a:pt x="0" y="256"/>
                  </a:lnTo>
                  <a:lnTo>
                    <a:pt x="14" y="258"/>
                  </a:lnTo>
                  <a:lnTo>
                    <a:pt x="78" y="258"/>
                  </a:lnTo>
                  <a:close/>
                  <a:moveTo>
                    <a:pt x="14" y="240"/>
                  </a:moveTo>
                  <a:lnTo>
                    <a:pt x="14" y="248"/>
                  </a:lnTo>
                  <a:lnTo>
                    <a:pt x="22" y="252"/>
                  </a:lnTo>
                  <a:lnTo>
                    <a:pt x="147" y="20"/>
                  </a:lnTo>
                  <a:lnTo>
                    <a:pt x="139" y="16"/>
                  </a:lnTo>
                  <a:lnTo>
                    <a:pt x="133" y="20"/>
                  </a:lnTo>
                  <a:lnTo>
                    <a:pt x="258" y="252"/>
                  </a:lnTo>
                  <a:lnTo>
                    <a:pt x="264" y="248"/>
                  </a:lnTo>
                  <a:lnTo>
                    <a:pt x="264" y="240"/>
                  </a:lnTo>
                  <a:lnTo>
                    <a:pt x="203" y="240"/>
                  </a:lnTo>
                  <a:lnTo>
                    <a:pt x="195" y="240"/>
                  </a:lnTo>
                  <a:lnTo>
                    <a:pt x="195" y="248"/>
                  </a:lnTo>
                  <a:lnTo>
                    <a:pt x="195" y="949"/>
                  </a:lnTo>
                  <a:lnTo>
                    <a:pt x="203" y="949"/>
                  </a:lnTo>
                  <a:lnTo>
                    <a:pt x="203" y="941"/>
                  </a:lnTo>
                  <a:lnTo>
                    <a:pt x="78" y="941"/>
                  </a:lnTo>
                  <a:lnTo>
                    <a:pt x="78" y="949"/>
                  </a:lnTo>
                  <a:lnTo>
                    <a:pt x="88" y="949"/>
                  </a:lnTo>
                  <a:lnTo>
                    <a:pt x="88" y="248"/>
                  </a:lnTo>
                  <a:lnTo>
                    <a:pt x="88" y="240"/>
                  </a:lnTo>
                  <a:lnTo>
                    <a:pt x="78" y="240"/>
                  </a:lnTo>
                  <a:lnTo>
                    <a:pt x="14" y="240"/>
                  </a:lnTo>
                  <a:close/>
                </a:path>
              </a:pathLst>
            </a:custGeom>
            <a:solidFill>
              <a:srgbClr val="000000"/>
            </a:solidFill>
            <a:ln w="9525">
              <a:noFill/>
              <a:round/>
              <a:headEnd/>
              <a:tailEnd/>
            </a:ln>
          </p:spPr>
          <p:txBody>
            <a:bodyPr/>
            <a:lstStyle/>
            <a:p>
              <a:endParaRPr lang="en-US" b="1"/>
            </a:p>
          </p:txBody>
        </p:sp>
      </p:grpSp>
      <p:sp>
        <p:nvSpPr>
          <p:cNvPr id="11291" name="Rectangle 36"/>
          <p:cNvSpPr>
            <a:spLocks noChangeArrowheads="1"/>
          </p:cNvSpPr>
          <p:nvPr/>
        </p:nvSpPr>
        <p:spPr bwMode="auto">
          <a:xfrm rot="-5460000">
            <a:off x="3332162" y="1058863"/>
            <a:ext cx="1344613" cy="427038"/>
          </a:xfrm>
          <a:prstGeom prst="rect">
            <a:avLst/>
          </a:prstGeom>
          <a:noFill/>
          <a:ln w="9525">
            <a:noFill/>
            <a:miter lim="800000"/>
            <a:headEnd/>
            <a:tailEnd/>
          </a:ln>
        </p:spPr>
        <p:txBody>
          <a:bodyPr wrap="none" lIns="0" tIns="0" rIns="0" bIns="0">
            <a:spAutoFit/>
          </a:bodyPr>
          <a:lstStyle/>
          <a:p>
            <a:r>
              <a:rPr lang="en-US" sz="2800" b="1">
                <a:solidFill>
                  <a:srgbClr val="FFFFFF"/>
                </a:solidFill>
              </a:rPr>
              <a:t>Soot/tar</a:t>
            </a:r>
            <a:endParaRPr lang="en-US" b="1"/>
          </a:p>
        </p:txBody>
      </p:sp>
      <p:grpSp>
        <p:nvGrpSpPr>
          <p:cNvPr id="6" name="Group 39"/>
          <p:cNvGrpSpPr>
            <a:grpSpLocks/>
          </p:cNvGrpSpPr>
          <p:nvPr/>
        </p:nvGrpSpPr>
        <p:grpSpPr bwMode="auto">
          <a:xfrm>
            <a:off x="4679950" y="1895475"/>
            <a:ext cx="441325" cy="1522413"/>
            <a:chOff x="2948" y="1194"/>
            <a:chExt cx="278" cy="959"/>
          </a:xfrm>
        </p:grpSpPr>
        <p:sp>
          <p:nvSpPr>
            <p:cNvPr id="11297" name="Freeform 37"/>
            <p:cNvSpPr>
              <a:spLocks/>
            </p:cNvSpPr>
            <p:nvPr/>
          </p:nvSpPr>
          <p:spPr bwMode="auto">
            <a:xfrm>
              <a:off x="2961" y="1210"/>
              <a:ext cx="251" cy="933"/>
            </a:xfrm>
            <a:custGeom>
              <a:avLst/>
              <a:gdLst>
                <a:gd name="T0" fmla="*/ 0 w 251"/>
                <a:gd name="T1" fmla="*/ 232 h 933"/>
                <a:gd name="T2" fmla="*/ 64 w 251"/>
                <a:gd name="T3" fmla="*/ 232 h 933"/>
                <a:gd name="T4" fmla="*/ 64 w 251"/>
                <a:gd name="T5" fmla="*/ 933 h 933"/>
                <a:gd name="T6" fmla="*/ 189 w 251"/>
                <a:gd name="T7" fmla="*/ 933 h 933"/>
                <a:gd name="T8" fmla="*/ 189 w 251"/>
                <a:gd name="T9" fmla="*/ 232 h 933"/>
                <a:gd name="T10" fmla="*/ 251 w 251"/>
                <a:gd name="T11" fmla="*/ 232 h 933"/>
                <a:gd name="T12" fmla="*/ 126 w 251"/>
                <a:gd name="T13" fmla="*/ 0 h 933"/>
                <a:gd name="T14" fmla="*/ 0 w 251"/>
                <a:gd name="T15" fmla="*/ 232 h 933"/>
                <a:gd name="T16" fmla="*/ 0 60000 65536"/>
                <a:gd name="T17" fmla="*/ 0 60000 65536"/>
                <a:gd name="T18" fmla="*/ 0 60000 65536"/>
                <a:gd name="T19" fmla="*/ 0 60000 65536"/>
                <a:gd name="T20" fmla="*/ 0 60000 65536"/>
                <a:gd name="T21" fmla="*/ 0 60000 65536"/>
                <a:gd name="T22" fmla="*/ 0 60000 65536"/>
                <a:gd name="T23" fmla="*/ 0 60000 65536"/>
                <a:gd name="T24" fmla="*/ 0 w 251"/>
                <a:gd name="T25" fmla="*/ 0 h 933"/>
                <a:gd name="T26" fmla="*/ 251 w 251"/>
                <a:gd name="T27" fmla="*/ 933 h 9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1" h="933">
                  <a:moveTo>
                    <a:pt x="0" y="232"/>
                  </a:moveTo>
                  <a:lnTo>
                    <a:pt x="64" y="232"/>
                  </a:lnTo>
                  <a:lnTo>
                    <a:pt x="64" y="933"/>
                  </a:lnTo>
                  <a:lnTo>
                    <a:pt x="189" y="933"/>
                  </a:lnTo>
                  <a:lnTo>
                    <a:pt x="189" y="232"/>
                  </a:lnTo>
                  <a:lnTo>
                    <a:pt x="251" y="232"/>
                  </a:lnTo>
                  <a:lnTo>
                    <a:pt x="126" y="0"/>
                  </a:lnTo>
                  <a:lnTo>
                    <a:pt x="0" y="232"/>
                  </a:lnTo>
                  <a:close/>
                </a:path>
              </a:pathLst>
            </a:custGeom>
            <a:solidFill>
              <a:srgbClr val="808080"/>
            </a:solidFill>
            <a:ln w="9525">
              <a:noFill/>
              <a:round/>
              <a:headEnd/>
              <a:tailEnd/>
            </a:ln>
          </p:spPr>
          <p:txBody>
            <a:bodyPr/>
            <a:lstStyle/>
            <a:p>
              <a:endParaRPr lang="en-US" b="1"/>
            </a:p>
          </p:txBody>
        </p:sp>
        <p:sp>
          <p:nvSpPr>
            <p:cNvPr id="11298" name="Freeform 38"/>
            <p:cNvSpPr>
              <a:spLocks noEditPoints="1"/>
            </p:cNvSpPr>
            <p:nvPr/>
          </p:nvSpPr>
          <p:spPr bwMode="auto">
            <a:xfrm>
              <a:off x="2948" y="1194"/>
              <a:ext cx="278" cy="959"/>
            </a:xfrm>
            <a:custGeom>
              <a:avLst/>
              <a:gdLst>
                <a:gd name="T0" fmla="*/ 77 w 278"/>
                <a:gd name="T1" fmla="*/ 258 h 959"/>
                <a:gd name="T2" fmla="*/ 77 w 278"/>
                <a:gd name="T3" fmla="*/ 248 h 959"/>
                <a:gd name="T4" fmla="*/ 69 w 278"/>
                <a:gd name="T5" fmla="*/ 248 h 959"/>
                <a:gd name="T6" fmla="*/ 69 w 278"/>
                <a:gd name="T7" fmla="*/ 949 h 959"/>
                <a:gd name="T8" fmla="*/ 69 w 278"/>
                <a:gd name="T9" fmla="*/ 957 h 959"/>
                <a:gd name="T10" fmla="*/ 77 w 278"/>
                <a:gd name="T11" fmla="*/ 959 h 959"/>
                <a:gd name="T12" fmla="*/ 202 w 278"/>
                <a:gd name="T13" fmla="*/ 959 h 959"/>
                <a:gd name="T14" fmla="*/ 210 w 278"/>
                <a:gd name="T15" fmla="*/ 959 h 959"/>
                <a:gd name="T16" fmla="*/ 212 w 278"/>
                <a:gd name="T17" fmla="*/ 949 h 959"/>
                <a:gd name="T18" fmla="*/ 212 w 278"/>
                <a:gd name="T19" fmla="*/ 248 h 959"/>
                <a:gd name="T20" fmla="*/ 202 w 278"/>
                <a:gd name="T21" fmla="*/ 248 h 959"/>
                <a:gd name="T22" fmla="*/ 202 w 278"/>
                <a:gd name="T23" fmla="*/ 258 h 959"/>
                <a:gd name="T24" fmla="*/ 264 w 278"/>
                <a:gd name="T25" fmla="*/ 258 h 959"/>
                <a:gd name="T26" fmla="*/ 278 w 278"/>
                <a:gd name="T27" fmla="*/ 258 h 959"/>
                <a:gd name="T28" fmla="*/ 272 w 278"/>
                <a:gd name="T29" fmla="*/ 244 h 959"/>
                <a:gd name="T30" fmla="*/ 147 w 278"/>
                <a:gd name="T31" fmla="*/ 12 h 959"/>
                <a:gd name="T32" fmla="*/ 139 w 278"/>
                <a:gd name="T33" fmla="*/ 0 h 959"/>
                <a:gd name="T34" fmla="*/ 133 w 278"/>
                <a:gd name="T35" fmla="*/ 12 h 959"/>
                <a:gd name="T36" fmla="*/ 7 w 278"/>
                <a:gd name="T37" fmla="*/ 244 h 959"/>
                <a:gd name="T38" fmla="*/ 0 w 278"/>
                <a:gd name="T39" fmla="*/ 256 h 959"/>
                <a:gd name="T40" fmla="*/ 13 w 278"/>
                <a:gd name="T41" fmla="*/ 258 h 959"/>
                <a:gd name="T42" fmla="*/ 77 w 278"/>
                <a:gd name="T43" fmla="*/ 258 h 959"/>
                <a:gd name="T44" fmla="*/ 13 w 278"/>
                <a:gd name="T45" fmla="*/ 240 h 959"/>
                <a:gd name="T46" fmla="*/ 13 w 278"/>
                <a:gd name="T47" fmla="*/ 248 h 959"/>
                <a:gd name="T48" fmla="*/ 21 w 278"/>
                <a:gd name="T49" fmla="*/ 252 h 959"/>
                <a:gd name="T50" fmla="*/ 147 w 278"/>
                <a:gd name="T51" fmla="*/ 20 h 959"/>
                <a:gd name="T52" fmla="*/ 139 w 278"/>
                <a:gd name="T53" fmla="*/ 16 h 959"/>
                <a:gd name="T54" fmla="*/ 133 w 278"/>
                <a:gd name="T55" fmla="*/ 20 h 959"/>
                <a:gd name="T56" fmla="*/ 258 w 278"/>
                <a:gd name="T57" fmla="*/ 252 h 959"/>
                <a:gd name="T58" fmla="*/ 264 w 278"/>
                <a:gd name="T59" fmla="*/ 248 h 959"/>
                <a:gd name="T60" fmla="*/ 264 w 278"/>
                <a:gd name="T61" fmla="*/ 240 h 959"/>
                <a:gd name="T62" fmla="*/ 202 w 278"/>
                <a:gd name="T63" fmla="*/ 240 h 959"/>
                <a:gd name="T64" fmla="*/ 194 w 278"/>
                <a:gd name="T65" fmla="*/ 240 h 959"/>
                <a:gd name="T66" fmla="*/ 194 w 278"/>
                <a:gd name="T67" fmla="*/ 248 h 959"/>
                <a:gd name="T68" fmla="*/ 194 w 278"/>
                <a:gd name="T69" fmla="*/ 949 h 959"/>
                <a:gd name="T70" fmla="*/ 202 w 278"/>
                <a:gd name="T71" fmla="*/ 949 h 959"/>
                <a:gd name="T72" fmla="*/ 202 w 278"/>
                <a:gd name="T73" fmla="*/ 941 h 959"/>
                <a:gd name="T74" fmla="*/ 77 w 278"/>
                <a:gd name="T75" fmla="*/ 941 h 959"/>
                <a:gd name="T76" fmla="*/ 77 w 278"/>
                <a:gd name="T77" fmla="*/ 949 h 959"/>
                <a:gd name="T78" fmla="*/ 87 w 278"/>
                <a:gd name="T79" fmla="*/ 949 h 959"/>
                <a:gd name="T80" fmla="*/ 87 w 278"/>
                <a:gd name="T81" fmla="*/ 248 h 959"/>
                <a:gd name="T82" fmla="*/ 87 w 278"/>
                <a:gd name="T83" fmla="*/ 240 h 959"/>
                <a:gd name="T84" fmla="*/ 77 w 278"/>
                <a:gd name="T85" fmla="*/ 240 h 959"/>
                <a:gd name="T86" fmla="*/ 13 w 278"/>
                <a:gd name="T87" fmla="*/ 240 h 95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78"/>
                <a:gd name="T133" fmla="*/ 0 h 959"/>
                <a:gd name="T134" fmla="*/ 278 w 278"/>
                <a:gd name="T135" fmla="*/ 959 h 95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78" h="959">
                  <a:moveTo>
                    <a:pt x="77" y="258"/>
                  </a:moveTo>
                  <a:lnTo>
                    <a:pt x="77" y="248"/>
                  </a:lnTo>
                  <a:lnTo>
                    <a:pt x="69" y="248"/>
                  </a:lnTo>
                  <a:lnTo>
                    <a:pt x="69" y="949"/>
                  </a:lnTo>
                  <a:lnTo>
                    <a:pt x="69" y="957"/>
                  </a:lnTo>
                  <a:lnTo>
                    <a:pt x="77" y="959"/>
                  </a:lnTo>
                  <a:lnTo>
                    <a:pt x="202" y="959"/>
                  </a:lnTo>
                  <a:lnTo>
                    <a:pt x="210" y="959"/>
                  </a:lnTo>
                  <a:lnTo>
                    <a:pt x="212" y="949"/>
                  </a:lnTo>
                  <a:lnTo>
                    <a:pt x="212" y="248"/>
                  </a:lnTo>
                  <a:lnTo>
                    <a:pt x="202" y="248"/>
                  </a:lnTo>
                  <a:lnTo>
                    <a:pt x="202" y="258"/>
                  </a:lnTo>
                  <a:lnTo>
                    <a:pt x="264" y="258"/>
                  </a:lnTo>
                  <a:lnTo>
                    <a:pt x="278" y="258"/>
                  </a:lnTo>
                  <a:lnTo>
                    <a:pt x="272" y="244"/>
                  </a:lnTo>
                  <a:lnTo>
                    <a:pt x="147" y="12"/>
                  </a:lnTo>
                  <a:lnTo>
                    <a:pt x="139" y="0"/>
                  </a:lnTo>
                  <a:lnTo>
                    <a:pt x="133" y="12"/>
                  </a:lnTo>
                  <a:lnTo>
                    <a:pt x="7" y="244"/>
                  </a:lnTo>
                  <a:lnTo>
                    <a:pt x="0" y="256"/>
                  </a:lnTo>
                  <a:lnTo>
                    <a:pt x="13" y="258"/>
                  </a:lnTo>
                  <a:lnTo>
                    <a:pt x="77" y="258"/>
                  </a:lnTo>
                  <a:close/>
                  <a:moveTo>
                    <a:pt x="13" y="240"/>
                  </a:moveTo>
                  <a:lnTo>
                    <a:pt x="13" y="248"/>
                  </a:lnTo>
                  <a:lnTo>
                    <a:pt x="21" y="252"/>
                  </a:lnTo>
                  <a:lnTo>
                    <a:pt x="147" y="20"/>
                  </a:lnTo>
                  <a:lnTo>
                    <a:pt x="139" y="16"/>
                  </a:lnTo>
                  <a:lnTo>
                    <a:pt x="133" y="20"/>
                  </a:lnTo>
                  <a:lnTo>
                    <a:pt x="258" y="252"/>
                  </a:lnTo>
                  <a:lnTo>
                    <a:pt x="264" y="248"/>
                  </a:lnTo>
                  <a:lnTo>
                    <a:pt x="264" y="240"/>
                  </a:lnTo>
                  <a:lnTo>
                    <a:pt x="202" y="240"/>
                  </a:lnTo>
                  <a:lnTo>
                    <a:pt x="194" y="240"/>
                  </a:lnTo>
                  <a:lnTo>
                    <a:pt x="194" y="248"/>
                  </a:lnTo>
                  <a:lnTo>
                    <a:pt x="194" y="949"/>
                  </a:lnTo>
                  <a:lnTo>
                    <a:pt x="202" y="949"/>
                  </a:lnTo>
                  <a:lnTo>
                    <a:pt x="202" y="941"/>
                  </a:lnTo>
                  <a:lnTo>
                    <a:pt x="77" y="941"/>
                  </a:lnTo>
                  <a:lnTo>
                    <a:pt x="77" y="949"/>
                  </a:lnTo>
                  <a:lnTo>
                    <a:pt x="87" y="949"/>
                  </a:lnTo>
                  <a:lnTo>
                    <a:pt x="87" y="248"/>
                  </a:lnTo>
                  <a:lnTo>
                    <a:pt x="87" y="240"/>
                  </a:lnTo>
                  <a:lnTo>
                    <a:pt x="77" y="240"/>
                  </a:lnTo>
                  <a:lnTo>
                    <a:pt x="13" y="240"/>
                  </a:lnTo>
                  <a:close/>
                </a:path>
              </a:pathLst>
            </a:custGeom>
            <a:solidFill>
              <a:srgbClr val="000000"/>
            </a:solidFill>
            <a:ln w="9525">
              <a:noFill/>
              <a:round/>
              <a:headEnd/>
              <a:tailEnd/>
            </a:ln>
          </p:spPr>
          <p:txBody>
            <a:bodyPr/>
            <a:lstStyle/>
            <a:p>
              <a:endParaRPr lang="en-US" b="1"/>
            </a:p>
          </p:txBody>
        </p:sp>
      </p:grpSp>
      <p:sp>
        <p:nvSpPr>
          <p:cNvPr id="11293" name="Rectangle 40"/>
          <p:cNvSpPr>
            <a:spLocks noChangeArrowheads="1"/>
          </p:cNvSpPr>
          <p:nvPr/>
        </p:nvSpPr>
        <p:spPr bwMode="auto">
          <a:xfrm rot="-5400000">
            <a:off x="6182519" y="1404144"/>
            <a:ext cx="533400" cy="427038"/>
          </a:xfrm>
          <a:prstGeom prst="rect">
            <a:avLst/>
          </a:prstGeom>
          <a:noFill/>
          <a:ln w="9525">
            <a:noFill/>
            <a:miter lim="800000"/>
            <a:headEnd/>
            <a:tailEnd/>
          </a:ln>
        </p:spPr>
        <p:txBody>
          <a:bodyPr wrap="none" lIns="0" tIns="0" rIns="0" bIns="0">
            <a:spAutoFit/>
          </a:bodyPr>
          <a:lstStyle/>
          <a:p>
            <a:r>
              <a:rPr lang="en-US" sz="2800" b="1">
                <a:solidFill>
                  <a:srgbClr val="FFFFFF"/>
                </a:solidFill>
              </a:rPr>
              <a:t>CO</a:t>
            </a:r>
            <a:endParaRPr lang="en-US" b="1"/>
          </a:p>
        </p:txBody>
      </p:sp>
      <p:sp>
        <p:nvSpPr>
          <p:cNvPr id="11294" name="Rectangle 41"/>
          <p:cNvSpPr>
            <a:spLocks noChangeArrowheads="1"/>
          </p:cNvSpPr>
          <p:nvPr/>
        </p:nvSpPr>
        <p:spPr bwMode="auto">
          <a:xfrm>
            <a:off x="7391400" y="6249988"/>
            <a:ext cx="1449388" cy="519112"/>
          </a:xfrm>
          <a:prstGeom prst="rect">
            <a:avLst/>
          </a:prstGeom>
          <a:noFill/>
          <a:ln w="9525">
            <a:noFill/>
            <a:miter lim="800000"/>
            <a:headEnd/>
            <a:tailEnd/>
          </a:ln>
        </p:spPr>
        <p:txBody>
          <a:bodyPr/>
          <a:lstStyle/>
          <a:p>
            <a:endParaRPr lang="en-US" b="1"/>
          </a:p>
        </p:txBody>
      </p:sp>
      <p:sp>
        <p:nvSpPr>
          <p:cNvPr id="11295" name="Rectangle 42"/>
          <p:cNvSpPr>
            <a:spLocks noChangeArrowheads="1"/>
          </p:cNvSpPr>
          <p:nvPr/>
        </p:nvSpPr>
        <p:spPr bwMode="auto">
          <a:xfrm>
            <a:off x="7086600" y="6400800"/>
            <a:ext cx="1905000" cy="457200"/>
          </a:xfrm>
          <a:prstGeom prst="rect">
            <a:avLst/>
          </a:prstGeom>
          <a:noFill/>
          <a:ln w="9525">
            <a:noFill/>
            <a:miter lim="800000"/>
            <a:headEnd/>
            <a:tailEnd/>
          </a:ln>
        </p:spPr>
        <p:txBody>
          <a:bodyPr/>
          <a:lstStyle/>
          <a:p>
            <a:pPr algn="r"/>
            <a:r>
              <a:rPr lang="en-US" sz="1400" b="1">
                <a:solidFill>
                  <a:schemeClr val="bg1"/>
                </a:solidFill>
              </a:rPr>
              <a:t>RX410-8A-</a:t>
            </a:r>
            <a:fld id="{7303059E-DBFA-4A4E-AB02-58D8420807A3}" type="slidenum">
              <a:rPr lang="en-US" sz="1400" b="1">
                <a:solidFill>
                  <a:schemeClr val="bg1"/>
                </a:solidFill>
              </a:rPr>
              <a:pPr algn="r"/>
              <a:t>16</a:t>
            </a:fld>
            <a:r>
              <a:rPr lang="en-US" sz="1400" b="1">
                <a:solidFill>
                  <a:schemeClr val="bg1"/>
                </a:solidFill>
              </a:rPr>
              <a:t>-EP</a:t>
            </a:r>
          </a:p>
        </p:txBody>
      </p:sp>
    </p:spTree>
    <p:extLst>
      <p:ext uri="{BB962C8B-B14F-4D97-AF65-F5344CB8AC3E}">
        <p14:creationId xmlns:p14="http://schemas.microsoft.com/office/powerpoint/2010/main" val="1806348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33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0" y="0"/>
            <a:ext cx="9144000" cy="6886575"/>
          </a:xfrm>
          <a:noFill/>
        </p:spPr>
      </p:pic>
      <p:sp>
        <p:nvSpPr>
          <p:cNvPr id="14339" name="Text Box 3"/>
          <p:cNvSpPr txBox="1">
            <a:spLocks noChangeArrowheads="1"/>
          </p:cNvSpPr>
          <p:nvPr/>
        </p:nvSpPr>
        <p:spPr bwMode="auto">
          <a:xfrm>
            <a:off x="2971800" y="304800"/>
            <a:ext cx="2362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spcBef>
                <a:spcPct val="50000"/>
              </a:spcBef>
              <a:buFontTx/>
              <a:buNone/>
            </a:pPr>
            <a:r>
              <a:rPr lang="en-US" altLang="en-US" sz="3600">
                <a:solidFill>
                  <a:srgbClr val="98BFF4"/>
                </a:solidFill>
              </a:rPr>
              <a:t>PM/SOOT</a:t>
            </a:r>
          </a:p>
        </p:txBody>
      </p:sp>
      <p:sp>
        <p:nvSpPr>
          <p:cNvPr id="14340" name="Text Box 4"/>
          <p:cNvSpPr txBox="1">
            <a:spLocks noChangeArrowheads="1"/>
          </p:cNvSpPr>
          <p:nvPr/>
        </p:nvSpPr>
        <p:spPr bwMode="auto">
          <a:xfrm>
            <a:off x="3276600" y="990600"/>
            <a:ext cx="2514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spcBef>
                <a:spcPct val="50000"/>
              </a:spcBef>
              <a:buFontTx/>
              <a:buNone/>
            </a:pPr>
            <a:r>
              <a:rPr lang="en-US" altLang="en-US" sz="3600">
                <a:solidFill>
                  <a:srgbClr val="98BFF4"/>
                </a:solidFill>
              </a:rPr>
              <a:t>WATER</a:t>
            </a:r>
          </a:p>
        </p:txBody>
      </p:sp>
      <p:sp>
        <p:nvSpPr>
          <p:cNvPr id="14341" name="Text Box 5"/>
          <p:cNvSpPr txBox="1">
            <a:spLocks noChangeArrowheads="1"/>
          </p:cNvSpPr>
          <p:nvPr/>
        </p:nvSpPr>
        <p:spPr bwMode="auto">
          <a:xfrm>
            <a:off x="4038600" y="1676400"/>
            <a:ext cx="2362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spcBef>
                <a:spcPct val="50000"/>
              </a:spcBef>
              <a:buFontTx/>
              <a:buNone/>
            </a:pPr>
            <a:r>
              <a:rPr lang="en-US" altLang="en-US" sz="3600">
                <a:solidFill>
                  <a:srgbClr val="98BFF4"/>
                </a:solidFill>
              </a:rPr>
              <a:t>TAR</a:t>
            </a:r>
          </a:p>
        </p:txBody>
      </p:sp>
      <p:sp>
        <p:nvSpPr>
          <p:cNvPr id="14342" name="Text Box 6"/>
          <p:cNvSpPr txBox="1">
            <a:spLocks noChangeArrowheads="1"/>
          </p:cNvSpPr>
          <p:nvPr/>
        </p:nvSpPr>
        <p:spPr bwMode="auto">
          <a:xfrm>
            <a:off x="6400800" y="4572000"/>
            <a:ext cx="2209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spcBef>
                <a:spcPct val="50000"/>
              </a:spcBef>
              <a:buFontTx/>
              <a:buNone/>
            </a:pPr>
            <a:r>
              <a:rPr lang="en-US" altLang="en-US" sz="3600">
                <a:solidFill>
                  <a:srgbClr val="FFFF66"/>
                </a:solidFill>
              </a:rPr>
              <a:t>GASES</a:t>
            </a:r>
          </a:p>
        </p:txBody>
      </p:sp>
      <p:sp>
        <p:nvSpPr>
          <p:cNvPr id="14343" name="Text Box 7"/>
          <p:cNvSpPr txBox="1">
            <a:spLocks noChangeArrowheads="1"/>
          </p:cNvSpPr>
          <p:nvPr/>
        </p:nvSpPr>
        <p:spPr bwMode="auto">
          <a:xfrm>
            <a:off x="5943600" y="3962400"/>
            <a:ext cx="2514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spcBef>
                <a:spcPct val="50000"/>
              </a:spcBef>
              <a:buFontTx/>
              <a:buNone/>
            </a:pPr>
            <a:r>
              <a:rPr lang="en-US" altLang="en-US" sz="3600">
                <a:solidFill>
                  <a:srgbClr val="FFFF66"/>
                </a:solidFill>
              </a:rPr>
              <a:t>VAPOR</a:t>
            </a:r>
          </a:p>
        </p:txBody>
      </p:sp>
      <p:sp>
        <p:nvSpPr>
          <p:cNvPr id="14344" name="Text Box 8"/>
          <p:cNvSpPr txBox="1">
            <a:spLocks noChangeArrowheads="1"/>
          </p:cNvSpPr>
          <p:nvPr/>
        </p:nvSpPr>
        <p:spPr bwMode="auto">
          <a:xfrm>
            <a:off x="4572000" y="2254250"/>
            <a:ext cx="1676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spcBef>
                <a:spcPct val="50000"/>
              </a:spcBef>
              <a:buFontTx/>
              <a:buNone/>
            </a:pPr>
            <a:r>
              <a:rPr lang="en-US" altLang="en-US" sz="4000">
                <a:solidFill>
                  <a:srgbClr val="98BFF4"/>
                </a:solidFill>
              </a:rPr>
              <a:t>ASH</a:t>
            </a:r>
          </a:p>
        </p:txBody>
      </p:sp>
      <p:sp>
        <p:nvSpPr>
          <p:cNvPr id="14345" name="Text Box 9"/>
          <p:cNvSpPr txBox="1">
            <a:spLocks noChangeArrowheads="1"/>
          </p:cNvSpPr>
          <p:nvPr/>
        </p:nvSpPr>
        <p:spPr bwMode="auto">
          <a:xfrm>
            <a:off x="5867400" y="1338719"/>
            <a:ext cx="32004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spcBef>
                <a:spcPct val="50000"/>
              </a:spcBef>
              <a:buFontTx/>
              <a:buNone/>
            </a:pPr>
            <a:r>
              <a:rPr lang="en-US" altLang="en-US" sz="2800" b="0" dirty="0">
                <a:solidFill>
                  <a:schemeClr val="bg1"/>
                </a:solidFill>
                <a:latin typeface="+mn-lt"/>
              </a:rPr>
              <a:t>Vapors and gases are formed during incomplete combustion and generally cannot be seen.</a:t>
            </a:r>
            <a:r>
              <a:rPr lang="en-US" altLang="en-US" sz="2400" b="0" dirty="0">
                <a:solidFill>
                  <a:schemeClr val="bg1"/>
                </a:solidFill>
                <a:latin typeface="+mn-lt"/>
              </a:rPr>
              <a:t>  </a:t>
            </a:r>
          </a:p>
        </p:txBody>
      </p:sp>
      <p:sp>
        <p:nvSpPr>
          <p:cNvPr id="14346" name="Text Box 10"/>
          <p:cNvSpPr>
            <a:spLocks noGrp="1" noChangeArrowheads="1"/>
          </p:cNvSpPr>
          <p:nvPr>
            <p:ph type="body" sz="half" idx="1"/>
          </p:nvPr>
        </p:nvSpPr>
        <p:spPr>
          <a:xfrm>
            <a:off x="-165463" y="739775"/>
            <a:ext cx="4648200" cy="3276600"/>
          </a:xfrm>
          <a:noFill/>
        </p:spPr>
        <p:txBody>
          <a:bodyPr/>
          <a:lstStyle/>
          <a:p>
            <a:pPr>
              <a:spcBef>
                <a:spcPct val="50000"/>
              </a:spcBef>
              <a:buFontTx/>
              <a:buNone/>
            </a:pPr>
            <a:r>
              <a:rPr lang="en-US" altLang="en-US" sz="2800" dirty="0"/>
              <a:t>    </a:t>
            </a:r>
            <a:r>
              <a:rPr lang="en-US" altLang="en-US" sz="2800" dirty="0">
                <a:solidFill>
                  <a:schemeClr val="bg1"/>
                </a:solidFill>
              </a:rPr>
              <a:t>Soot, tar, and ash </a:t>
            </a:r>
            <a:br>
              <a:rPr lang="en-US" altLang="en-US" sz="2800" dirty="0">
                <a:solidFill>
                  <a:schemeClr val="bg1"/>
                </a:solidFill>
              </a:rPr>
            </a:br>
            <a:r>
              <a:rPr lang="en-US" altLang="en-US" sz="2800" dirty="0">
                <a:solidFill>
                  <a:schemeClr val="bg1"/>
                </a:solidFill>
              </a:rPr>
              <a:t>are the solid “bits” </a:t>
            </a:r>
            <a:br>
              <a:rPr lang="en-US" altLang="en-US" sz="2800" dirty="0">
                <a:solidFill>
                  <a:schemeClr val="bg1"/>
                </a:solidFill>
              </a:rPr>
            </a:br>
            <a:r>
              <a:rPr lang="en-US" altLang="en-US" sz="2800" dirty="0">
                <a:solidFill>
                  <a:schemeClr val="bg1"/>
                </a:solidFill>
              </a:rPr>
              <a:t>of particles you can often see formed from chemical reactions in the plume or remnant of flaming combustion. </a:t>
            </a:r>
          </a:p>
        </p:txBody>
      </p:sp>
      <p:sp>
        <p:nvSpPr>
          <p:cNvPr id="14347" name="Rectangle 11"/>
          <p:cNvSpPr>
            <a:spLocks noChangeArrowheads="1"/>
          </p:cNvSpPr>
          <p:nvPr/>
        </p:nvSpPr>
        <p:spPr bwMode="auto">
          <a:xfrm>
            <a:off x="70866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r" eaLnBrk="1" hangingPunct="1">
              <a:spcBef>
                <a:spcPct val="0"/>
              </a:spcBef>
              <a:buFontTx/>
              <a:buNone/>
            </a:pPr>
            <a:endParaRPr lang="en-US" altLang="en-US" sz="1400" b="0"/>
          </a:p>
        </p:txBody>
      </p:sp>
    </p:spTree>
    <p:extLst>
      <p:ext uri="{BB962C8B-B14F-4D97-AF65-F5344CB8AC3E}">
        <p14:creationId xmlns:p14="http://schemas.microsoft.com/office/powerpoint/2010/main" val="2458375953"/>
      </p:ext>
    </p:extLst>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descr="PLUME"/>
          <p:cNvPicPr>
            <a:picLocks noChangeAspect="1" noChangeArrowheads="1"/>
          </p:cNvPicPr>
          <p:nvPr/>
        </p:nvPicPr>
        <p:blipFill>
          <a:blip r:embed="rId2" cstate="print"/>
          <a:srcRect/>
          <a:stretch>
            <a:fillRect/>
          </a:stretch>
        </p:blipFill>
        <p:spPr bwMode="auto">
          <a:xfrm>
            <a:off x="-1" y="-8468"/>
            <a:ext cx="9155289" cy="6866467"/>
          </a:xfrm>
          <a:prstGeom prst="rect">
            <a:avLst/>
          </a:prstGeom>
          <a:noFill/>
          <a:ln w="9525">
            <a:noFill/>
            <a:miter lim="800000"/>
            <a:headEnd/>
            <a:tailEnd/>
          </a:ln>
        </p:spPr>
      </p:pic>
      <p:sp>
        <p:nvSpPr>
          <p:cNvPr id="68611" name="Text Box 5"/>
          <p:cNvSpPr txBox="1">
            <a:spLocks noChangeArrowheads="1"/>
          </p:cNvSpPr>
          <p:nvPr/>
        </p:nvSpPr>
        <p:spPr bwMode="auto">
          <a:xfrm>
            <a:off x="304800" y="5318890"/>
            <a:ext cx="4000500" cy="553998"/>
          </a:xfrm>
          <a:prstGeom prst="rect">
            <a:avLst/>
          </a:prstGeom>
          <a:noFill/>
          <a:ln w="9525">
            <a:noFill/>
            <a:miter lim="800000"/>
            <a:headEnd/>
            <a:tailEnd/>
          </a:ln>
        </p:spPr>
        <p:txBody>
          <a:bodyPr>
            <a:spAutoFit/>
          </a:bodyPr>
          <a:lstStyle/>
          <a:p>
            <a:pPr eaLnBrk="0" hangingPunct="0">
              <a:spcBef>
                <a:spcPct val="50000"/>
              </a:spcBef>
            </a:pPr>
            <a:r>
              <a:rPr lang="en-US" sz="3000" b="1" dirty="0">
                <a:solidFill>
                  <a:srgbClr val="FFFF66"/>
                </a:solidFill>
              </a:rPr>
              <a:t>Emissions =</a:t>
            </a:r>
          </a:p>
        </p:txBody>
      </p:sp>
      <p:sp>
        <p:nvSpPr>
          <p:cNvPr id="68612" name="Text Box 6"/>
          <p:cNvSpPr txBox="1">
            <a:spLocks noChangeArrowheads="1"/>
          </p:cNvSpPr>
          <p:nvPr/>
        </p:nvSpPr>
        <p:spPr bwMode="auto">
          <a:xfrm>
            <a:off x="2590800" y="5318890"/>
            <a:ext cx="6515100" cy="461665"/>
          </a:xfrm>
          <a:prstGeom prst="rect">
            <a:avLst/>
          </a:prstGeom>
          <a:noFill/>
          <a:ln w="9525">
            <a:noFill/>
            <a:miter lim="800000"/>
            <a:headEnd/>
            <a:tailEnd/>
          </a:ln>
        </p:spPr>
        <p:txBody>
          <a:bodyPr wrap="square">
            <a:spAutoFit/>
          </a:bodyPr>
          <a:lstStyle/>
          <a:p>
            <a:pPr eaLnBrk="0" hangingPunct="0">
              <a:spcBef>
                <a:spcPct val="50000"/>
              </a:spcBef>
            </a:pPr>
            <a:r>
              <a:rPr lang="en-US" b="1" dirty="0">
                <a:solidFill>
                  <a:srgbClr val="FFFF66"/>
                </a:solidFill>
              </a:rPr>
              <a:t>Fuel Consumed              x          Emission Factor</a:t>
            </a:r>
          </a:p>
        </p:txBody>
      </p:sp>
      <p:sp>
        <p:nvSpPr>
          <p:cNvPr id="68613" name="Text Box 7"/>
          <p:cNvSpPr txBox="1">
            <a:spLocks noChangeArrowheads="1"/>
          </p:cNvSpPr>
          <p:nvPr/>
        </p:nvSpPr>
        <p:spPr bwMode="auto">
          <a:xfrm>
            <a:off x="2667000" y="5667628"/>
            <a:ext cx="6096000" cy="861774"/>
          </a:xfrm>
          <a:prstGeom prst="rect">
            <a:avLst/>
          </a:prstGeom>
          <a:noFill/>
          <a:ln w="9525">
            <a:noFill/>
            <a:miter lim="800000"/>
            <a:headEnd/>
            <a:tailEnd/>
          </a:ln>
        </p:spPr>
        <p:txBody>
          <a:bodyPr wrap="square">
            <a:spAutoFit/>
          </a:bodyPr>
          <a:lstStyle/>
          <a:p>
            <a:pPr eaLnBrk="0" hangingPunct="0">
              <a:spcBef>
                <a:spcPct val="50000"/>
              </a:spcBef>
            </a:pPr>
            <a:r>
              <a:rPr lang="en-US" sz="2000" b="1" dirty="0">
                <a:solidFill>
                  <a:schemeClr val="bg1"/>
                </a:solidFill>
              </a:rPr>
              <a:t>(tons/acre)                                	      (pounds/ton)</a:t>
            </a:r>
          </a:p>
          <a:p>
            <a:pPr eaLnBrk="0" hangingPunct="0">
              <a:spcBef>
                <a:spcPct val="50000"/>
              </a:spcBef>
            </a:pPr>
            <a:endParaRPr lang="en-US" sz="2000"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hicken_plot 5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3"/>
          <p:cNvSpPr>
            <a:spLocks noGrp="1" noChangeArrowheads="1"/>
          </p:cNvSpPr>
          <p:nvPr>
            <p:ph type="title" idx="4294967295"/>
          </p:nvPr>
        </p:nvSpPr>
        <p:spPr>
          <a:xfrm>
            <a:off x="685800" y="533400"/>
            <a:ext cx="7772400" cy="609600"/>
          </a:xfrm>
        </p:spPr>
        <p:txBody>
          <a:bodyPr>
            <a:normAutofit fontScale="90000"/>
          </a:bodyPr>
          <a:lstStyle/>
          <a:p>
            <a:pPr eaLnBrk="1" hangingPunct="1"/>
            <a:r>
              <a:rPr lang="en-US" altLang="en-US">
                <a:solidFill>
                  <a:srgbClr val="DDDDDD"/>
                </a:solidFill>
              </a:rPr>
              <a:t>Let’s Review - Products of Combustion</a:t>
            </a:r>
          </a:p>
        </p:txBody>
      </p:sp>
      <p:sp>
        <p:nvSpPr>
          <p:cNvPr id="17412" name="Rectangle 4"/>
          <p:cNvSpPr>
            <a:spLocks noGrp="1" noChangeArrowheads="1"/>
          </p:cNvSpPr>
          <p:nvPr>
            <p:ph type="body" idx="4294967295"/>
          </p:nvPr>
        </p:nvSpPr>
        <p:spPr>
          <a:xfrm>
            <a:off x="609600" y="1600200"/>
            <a:ext cx="7772400" cy="3733800"/>
          </a:xfrm>
        </p:spPr>
        <p:txBody>
          <a:bodyPr/>
          <a:lstStyle/>
          <a:p>
            <a:pPr eaLnBrk="1" hangingPunct="1">
              <a:buSzPct val="165000"/>
            </a:pPr>
            <a:r>
              <a:rPr lang="en-US" altLang="en-US" sz="2800" dirty="0">
                <a:solidFill>
                  <a:srgbClr val="FFFF66"/>
                </a:solidFill>
              </a:rPr>
              <a:t>Water vapor (H</a:t>
            </a:r>
            <a:r>
              <a:rPr lang="en-US" altLang="en-US" sz="2800" baseline="-25000" dirty="0">
                <a:solidFill>
                  <a:srgbClr val="FFFF66"/>
                </a:solidFill>
              </a:rPr>
              <a:t>2</a:t>
            </a:r>
            <a:r>
              <a:rPr lang="en-US" altLang="en-US" sz="2800" dirty="0">
                <a:solidFill>
                  <a:srgbClr val="FFFF66"/>
                </a:solidFill>
              </a:rPr>
              <a:t>O)</a:t>
            </a:r>
          </a:p>
          <a:p>
            <a:pPr eaLnBrk="1" hangingPunct="1">
              <a:buClr>
                <a:srgbClr val="FFFF66"/>
              </a:buClr>
              <a:buSzPct val="165000"/>
            </a:pPr>
            <a:r>
              <a:rPr lang="en-US" altLang="en-US" sz="2800" dirty="0">
                <a:solidFill>
                  <a:srgbClr val="FFFF66"/>
                </a:solidFill>
              </a:rPr>
              <a:t>Carbon dioxide (CO</a:t>
            </a:r>
            <a:r>
              <a:rPr lang="en-US" altLang="en-US" sz="2800" baseline="-25000" dirty="0">
                <a:solidFill>
                  <a:srgbClr val="FFFF66"/>
                </a:solidFill>
              </a:rPr>
              <a:t>2</a:t>
            </a:r>
            <a:r>
              <a:rPr lang="en-US" altLang="en-US" sz="2800" dirty="0">
                <a:solidFill>
                  <a:srgbClr val="FFFF66"/>
                </a:solidFill>
              </a:rPr>
              <a:t>)</a:t>
            </a:r>
          </a:p>
          <a:p>
            <a:pPr eaLnBrk="1" hangingPunct="1">
              <a:buClr>
                <a:srgbClr val="FFFF66"/>
              </a:buClr>
              <a:buSzPct val="165000"/>
            </a:pPr>
            <a:r>
              <a:rPr lang="en-US" altLang="en-US" sz="2800" dirty="0">
                <a:solidFill>
                  <a:srgbClr val="FFFF66"/>
                </a:solidFill>
              </a:rPr>
              <a:t>Carbon monoxide (CO)*</a:t>
            </a:r>
          </a:p>
          <a:p>
            <a:pPr eaLnBrk="1" hangingPunct="1">
              <a:buClr>
                <a:srgbClr val="FFFF66"/>
              </a:buClr>
              <a:buSzPct val="165000"/>
            </a:pPr>
            <a:r>
              <a:rPr lang="en-US" altLang="en-US" sz="2800" dirty="0">
                <a:solidFill>
                  <a:srgbClr val="FFFF66"/>
                </a:solidFill>
              </a:rPr>
              <a:t>Particulate matter (PM)*</a:t>
            </a:r>
            <a:r>
              <a:rPr lang="en-US" altLang="en-US" sz="2800" baseline="30000" dirty="0">
                <a:solidFill>
                  <a:srgbClr val="FFFF66"/>
                </a:solidFill>
              </a:rPr>
              <a:t>t</a:t>
            </a:r>
          </a:p>
          <a:p>
            <a:pPr eaLnBrk="1" hangingPunct="1">
              <a:buSzPct val="165000"/>
            </a:pPr>
            <a:r>
              <a:rPr lang="en-US" altLang="en-US" sz="2800" dirty="0">
                <a:solidFill>
                  <a:srgbClr val="FFFFFF"/>
                </a:solidFill>
              </a:rPr>
              <a:t>Hydrocarbons (HC)</a:t>
            </a:r>
            <a:r>
              <a:rPr lang="en-US" altLang="en-US" sz="2800" baseline="30000" dirty="0">
                <a:solidFill>
                  <a:srgbClr val="FFFF66"/>
                </a:solidFill>
              </a:rPr>
              <a:t> </a:t>
            </a:r>
            <a:r>
              <a:rPr lang="en-US" altLang="en-US" sz="2800" dirty="0">
                <a:solidFill>
                  <a:srgbClr val="FFFFFF"/>
                </a:solidFill>
              </a:rPr>
              <a:t>*</a:t>
            </a:r>
            <a:r>
              <a:rPr lang="en-US" altLang="en-US" sz="2800" baseline="30000" dirty="0">
                <a:solidFill>
                  <a:schemeClr val="bg1"/>
                </a:solidFill>
              </a:rPr>
              <a:t>t</a:t>
            </a:r>
            <a:endParaRPr lang="en-US" altLang="en-US" sz="2800" dirty="0">
              <a:solidFill>
                <a:schemeClr val="bg1"/>
              </a:solidFill>
            </a:endParaRPr>
          </a:p>
          <a:p>
            <a:pPr eaLnBrk="1" hangingPunct="1">
              <a:buSzPct val="165000"/>
            </a:pPr>
            <a:r>
              <a:rPr lang="en-US" altLang="en-US" sz="2800" dirty="0">
                <a:solidFill>
                  <a:srgbClr val="FFFFFF"/>
                </a:solidFill>
              </a:rPr>
              <a:t>Nitrogen oxide (NOx)*</a:t>
            </a:r>
          </a:p>
          <a:p>
            <a:pPr eaLnBrk="1" hangingPunct="1">
              <a:buSzPct val="165000"/>
            </a:pPr>
            <a:r>
              <a:rPr lang="en-US" altLang="en-US" sz="2800" dirty="0">
                <a:solidFill>
                  <a:srgbClr val="FFFFFF"/>
                </a:solidFill>
              </a:rPr>
              <a:t>Secondary emissions (Ozone)*</a:t>
            </a:r>
          </a:p>
        </p:txBody>
      </p:sp>
      <p:sp>
        <p:nvSpPr>
          <p:cNvPr id="17413" name="Line 5"/>
          <p:cNvSpPr>
            <a:spLocks noChangeShapeType="1"/>
          </p:cNvSpPr>
          <p:nvPr/>
        </p:nvSpPr>
        <p:spPr bwMode="auto">
          <a:xfrm>
            <a:off x="5105400" y="2514600"/>
            <a:ext cx="1371600" cy="609600"/>
          </a:xfrm>
          <a:prstGeom prst="line">
            <a:avLst/>
          </a:prstGeom>
          <a:noFill/>
          <a:ln w="38100">
            <a:solidFill>
              <a:srgbClr val="FFFF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14" name="Line 6"/>
          <p:cNvSpPr>
            <a:spLocks noChangeShapeType="1"/>
          </p:cNvSpPr>
          <p:nvPr/>
        </p:nvSpPr>
        <p:spPr bwMode="auto">
          <a:xfrm flipV="1">
            <a:off x="5486400" y="3124200"/>
            <a:ext cx="990600" cy="457200"/>
          </a:xfrm>
          <a:prstGeom prst="line">
            <a:avLst/>
          </a:prstGeom>
          <a:noFill/>
          <a:ln w="38100">
            <a:solidFill>
              <a:srgbClr val="FFFF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15" name="Line 7"/>
          <p:cNvSpPr>
            <a:spLocks noChangeShapeType="1"/>
          </p:cNvSpPr>
          <p:nvPr/>
        </p:nvSpPr>
        <p:spPr bwMode="auto">
          <a:xfrm>
            <a:off x="5486400" y="3048000"/>
            <a:ext cx="990600" cy="76200"/>
          </a:xfrm>
          <a:prstGeom prst="line">
            <a:avLst/>
          </a:prstGeom>
          <a:noFill/>
          <a:ln w="38100">
            <a:solidFill>
              <a:srgbClr val="FFFF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16" name="Text Box 8"/>
          <p:cNvSpPr txBox="1">
            <a:spLocks noChangeArrowheads="1"/>
          </p:cNvSpPr>
          <p:nvPr/>
        </p:nvSpPr>
        <p:spPr bwMode="auto">
          <a:xfrm>
            <a:off x="6629400" y="2514600"/>
            <a:ext cx="25146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spcBef>
                <a:spcPct val="50000"/>
              </a:spcBef>
              <a:buFontTx/>
              <a:buNone/>
            </a:pPr>
            <a:r>
              <a:rPr lang="en-US" altLang="en-US" sz="2400">
                <a:solidFill>
                  <a:srgbClr val="FFFF66"/>
                </a:solidFill>
              </a:rPr>
              <a:t>Primary emissions found in </a:t>
            </a:r>
            <a:br>
              <a:rPr lang="en-US" altLang="en-US" sz="2400">
                <a:solidFill>
                  <a:srgbClr val="FFFF66"/>
                </a:solidFill>
              </a:rPr>
            </a:br>
            <a:r>
              <a:rPr lang="en-US" altLang="en-US" sz="2400">
                <a:solidFill>
                  <a:srgbClr val="FFFF66"/>
                </a:solidFill>
              </a:rPr>
              <a:t>smoke by mass</a:t>
            </a:r>
          </a:p>
        </p:txBody>
      </p:sp>
      <p:sp>
        <p:nvSpPr>
          <p:cNvPr id="17417" name="Rectangle 9"/>
          <p:cNvSpPr>
            <a:spLocks noChangeArrowheads="1"/>
          </p:cNvSpPr>
          <p:nvPr/>
        </p:nvSpPr>
        <p:spPr bwMode="auto">
          <a:xfrm>
            <a:off x="70866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r" eaLnBrk="1" hangingPunct="1">
              <a:spcBef>
                <a:spcPct val="0"/>
              </a:spcBef>
              <a:buFontTx/>
              <a:buNone/>
            </a:pPr>
            <a:endParaRPr lang="en-US" altLang="en-US" sz="1400" b="0">
              <a:solidFill>
                <a:srgbClr val="CCECFF"/>
              </a:solidFill>
            </a:endParaRPr>
          </a:p>
        </p:txBody>
      </p:sp>
      <p:sp>
        <p:nvSpPr>
          <p:cNvPr id="17418" name="AutoShape 11"/>
          <p:cNvSpPr>
            <a:spLocks/>
          </p:cNvSpPr>
          <p:nvPr/>
        </p:nvSpPr>
        <p:spPr bwMode="auto">
          <a:xfrm>
            <a:off x="5638800" y="1752600"/>
            <a:ext cx="228600" cy="762000"/>
          </a:xfrm>
          <a:prstGeom prst="rightBrace">
            <a:avLst>
              <a:gd name="adj1" fmla="val 27778"/>
              <a:gd name="adj2" fmla="val 50000"/>
            </a:avLst>
          </a:prstGeom>
          <a:noFill/>
          <a:ln w="38100">
            <a:solidFill>
              <a:srgbClr val="98BFF4"/>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endParaRPr lang="en-US" altLang="en-US" sz="2400" b="0"/>
          </a:p>
        </p:txBody>
      </p:sp>
      <p:sp>
        <p:nvSpPr>
          <p:cNvPr id="17419" name="Text Box 12"/>
          <p:cNvSpPr txBox="1">
            <a:spLocks noChangeArrowheads="1"/>
          </p:cNvSpPr>
          <p:nvPr/>
        </p:nvSpPr>
        <p:spPr bwMode="auto">
          <a:xfrm>
            <a:off x="6096000" y="1524000"/>
            <a:ext cx="3048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50000"/>
              </a:spcBef>
              <a:buFontTx/>
              <a:buNone/>
            </a:pPr>
            <a:r>
              <a:rPr lang="en-US" altLang="en-US" sz="2400">
                <a:solidFill>
                  <a:schemeClr val="bg1"/>
                </a:solidFill>
              </a:rPr>
              <a:t>Perfect Combustion</a:t>
            </a:r>
          </a:p>
        </p:txBody>
      </p:sp>
      <p:sp>
        <p:nvSpPr>
          <p:cNvPr id="17420" name="Rectangle 13"/>
          <p:cNvSpPr>
            <a:spLocks noChangeArrowheads="1"/>
          </p:cNvSpPr>
          <p:nvPr/>
        </p:nvSpPr>
        <p:spPr bwMode="auto">
          <a:xfrm>
            <a:off x="5410200" y="5410200"/>
            <a:ext cx="33162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2400" b="0">
                <a:solidFill>
                  <a:srgbClr val="FFFFFF"/>
                </a:solidFill>
              </a:rPr>
              <a:t>* </a:t>
            </a:r>
            <a:r>
              <a:rPr lang="en-US" altLang="en-US" sz="2400">
                <a:solidFill>
                  <a:schemeClr val="bg1"/>
                </a:solidFill>
              </a:rPr>
              <a:t>= Criteria Pollutants</a:t>
            </a:r>
          </a:p>
          <a:p>
            <a:pPr eaLnBrk="1" hangingPunct="1">
              <a:spcBef>
                <a:spcPct val="0"/>
              </a:spcBef>
              <a:buFontTx/>
              <a:buNone/>
            </a:pPr>
            <a:r>
              <a:rPr lang="en-US" altLang="en-US" sz="2400" b="0" baseline="30000">
                <a:solidFill>
                  <a:schemeClr val="bg1"/>
                </a:solidFill>
              </a:rPr>
              <a:t>t  </a:t>
            </a:r>
            <a:r>
              <a:rPr lang="en-US" altLang="en-US" sz="2400">
                <a:solidFill>
                  <a:srgbClr val="FFFFFF"/>
                </a:solidFill>
              </a:rPr>
              <a:t>= Air Toxics</a:t>
            </a:r>
          </a:p>
          <a:p>
            <a:pPr eaLnBrk="1" hangingPunct="1">
              <a:spcBef>
                <a:spcPct val="0"/>
              </a:spcBef>
            </a:pPr>
            <a:endParaRPr lang="en-US" altLang="en-US" sz="2400">
              <a:solidFill>
                <a:schemeClr val="bg1"/>
              </a:solidFill>
            </a:endParaRPr>
          </a:p>
        </p:txBody>
      </p:sp>
      <p:sp>
        <p:nvSpPr>
          <p:cNvPr id="17421" name="Line 14"/>
          <p:cNvSpPr>
            <a:spLocks noChangeShapeType="1"/>
          </p:cNvSpPr>
          <p:nvPr/>
        </p:nvSpPr>
        <p:spPr bwMode="auto">
          <a:xfrm flipH="1" flipV="1">
            <a:off x="4343400" y="1905000"/>
            <a:ext cx="2133600" cy="1219200"/>
          </a:xfrm>
          <a:prstGeom prst="line">
            <a:avLst/>
          </a:prstGeom>
          <a:noFill/>
          <a:ln w="38100">
            <a:solidFill>
              <a:srgbClr val="FFFF66"/>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16767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mtu_camp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800600"/>
            <a:ext cx="3048000"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bosw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419600"/>
            <a:ext cx="2795588" cy="145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title"/>
          </p:nvPr>
        </p:nvSpPr>
        <p:spPr>
          <a:xfrm>
            <a:off x="3889145" y="15346"/>
            <a:ext cx="4724400" cy="1143000"/>
          </a:xfrm>
        </p:spPr>
        <p:txBody>
          <a:bodyPr/>
          <a:lstStyle/>
          <a:p>
            <a:r>
              <a:rPr lang="en-US" altLang="en-US" dirty="0"/>
              <a:t>Who am I?</a:t>
            </a:r>
          </a:p>
        </p:txBody>
      </p:sp>
      <p:sp>
        <p:nvSpPr>
          <p:cNvPr id="4099" name="Rectangle 3"/>
          <p:cNvSpPr>
            <a:spLocks noGrp="1" noChangeArrowheads="1"/>
          </p:cNvSpPr>
          <p:nvPr>
            <p:ph type="body" idx="1"/>
          </p:nvPr>
        </p:nvSpPr>
        <p:spPr>
          <a:xfrm>
            <a:off x="4422545" y="1158346"/>
            <a:ext cx="4191000" cy="2743200"/>
          </a:xfrm>
        </p:spPr>
        <p:txBody>
          <a:bodyPr>
            <a:normAutofit fontScale="92500"/>
          </a:bodyPr>
          <a:lstStyle/>
          <a:p>
            <a:r>
              <a:rPr lang="en-US" altLang="en-US" sz="2000" dirty="0"/>
              <a:t>Native of NE MN and UP of MI</a:t>
            </a:r>
          </a:p>
          <a:p>
            <a:r>
              <a:rPr lang="en-US" altLang="en-US" sz="2000" dirty="0"/>
              <a:t>Attended Michigan Tech U</a:t>
            </a:r>
          </a:p>
          <a:p>
            <a:r>
              <a:rPr lang="en-US" altLang="en-US" sz="2000" dirty="0"/>
              <a:t>Worked for the State of MN for 5 years as an air permit engineer</a:t>
            </a:r>
          </a:p>
          <a:p>
            <a:r>
              <a:rPr lang="en-US" altLang="en-US" sz="2000" dirty="0"/>
              <a:t>Been with Forest Service since 2001</a:t>
            </a:r>
          </a:p>
          <a:p>
            <a:r>
              <a:rPr lang="en-US" altLang="en-US" sz="2000" dirty="0"/>
              <a:t>2009 – duties expanded to all the  Lake States Forests</a:t>
            </a:r>
          </a:p>
          <a:p>
            <a:r>
              <a:rPr lang="en-US" altLang="en-US" sz="2000" dirty="0"/>
              <a:t>2014 – Began doing ARA details</a:t>
            </a:r>
          </a:p>
        </p:txBody>
      </p:sp>
      <p:pic>
        <p:nvPicPr>
          <p:cNvPr id="4102" name="Picture 3" descr="me and esam at kaw office.JPG"/>
          <p:cNvPicPr>
            <a:picLocks noChangeAspect="1"/>
          </p:cNvPicPr>
          <p:nvPr/>
        </p:nvPicPr>
        <p:blipFill>
          <a:blip r:embed="rId4">
            <a:extLst>
              <a:ext uri="{28A0092B-C50C-407E-A947-70E740481C1C}">
                <a14:useLocalDpi xmlns:a14="http://schemas.microsoft.com/office/drawing/2010/main" val="0"/>
              </a:ext>
            </a:extLst>
          </a:blip>
          <a:srcRect l="19148" t="12724" r="12766" b="17998"/>
          <a:stretch>
            <a:fillRect/>
          </a:stretch>
        </p:blipFill>
        <p:spPr bwMode="auto">
          <a:xfrm>
            <a:off x="5562600" y="4038600"/>
            <a:ext cx="3352800" cy="256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37500" t="28985" r="25000" b="20724"/>
          <a:stretch/>
        </p:blipFill>
        <p:spPr>
          <a:xfrm>
            <a:off x="381000" y="457200"/>
            <a:ext cx="3429000" cy="3448878"/>
          </a:xfrm>
          <a:prstGeom prst="rect">
            <a:avLst/>
          </a:prstGeom>
        </p:spPr>
      </p:pic>
    </p:spTree>
    <p:extLst>
      <p:ext uri="{BB962C8B-B14F-4D97-AF65-F5344CB8AC3E}">
        <p14:creationId xmlns:p14="http://schemas.microsoft.com/office/powerpoint/2010/main" val="2765658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782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49" y="3990205"/>
            <a:ext cx="7889082" cy="1200329"/>
          </a:xfrm>
        </p:spPr>
        <p:txBody>
          <a:bodyPr vert="horz" wrap="square" lIns="91440" tIns="45720" rIns="91440" bIns="45720" rtlCol="0" anchor="b">
            <a:normAutofit/>
          </a:bodyPr>
          <a:lstStyle/>
          <a:p>
            <a:pPr algn="l">
              <a:lnSpc>
                <a:spcPct val="90000"/>
              </a:lnSpc>
            </a:pPr>
            <a:r>
              <a:rPr lang="en-US" sz="6300">
                <a:solidFill>
                  <a:schemeClr val="bg1"/>
                </a:solidFill>
              </a:rPr>
              <a:t>Air Quality Regulations</a:t>
            </a:r>
          </a:p>
        </p:txBody>
      </p:sp>
      <p:pic>
        <p:nvPicPr>
          <p:cNvPr id="3074" name="Picture 2" descr="http://www.pdgm.com/getmedia/49986e29-2fba-4629-8a09-591205b91ed4/Library_1400_800.jpg.aspx"/>
          <p:cNvPicPr>
            <a:picLocks noChangeAspect="1" noChangeArrowheads="1"/>
          </p:cNvPicPr>
          <p:nvPr/>
        </p:nvPicPr>
        <p:blipFill rotWithShape="1">
          <a:blip r:embed="rId2">
            <a:extLst>
              <a:ext uri="{28A0092B-C50C-407E-A947-70E740481C1C}">
                <a14:useLocalDpi xmlns:a14="http://schemas.microsoft.com/office/drawing/2010/main" val="0"/>
              </a:ext>
            </a:extLst>
          </a:blip>
          <a:srcRect t="13203" b="16928"/>
          <a:stretch/>
        </p:blipFill>
        <p:spPr bwMode="auto">
          <a:xfrm>
            <a:off x="20" y="10"/>
            <a:ext cx="9143980" cy="3657590"/>
          </a:xfrm>
          <a:custGeom>
            <a:avLst/>
            <a:gdLst/>
            <a:ahLst/>
            <a:cxnLst/>
            <a:rect l="l" t="t" r="r" b="b"/>
            <a:pathLst>
              <a:path w="12192000" h="3657600">
                <a:moveTo>
                  <a:pt x="7230262" y="3468462"/>
                </a:moveTo>
                <a:lnTo>
                  <a:pt x="7197115" y="3474938"/>
                </a:lnTo>
                <a:lnTo>
                  <a:pt x="7214545" y="3473344"/>
                </a:lnTo>
                <a:cubicBezTo>
                  <a:pt x="7220308" y="3472558"/>
                  <a:pt x="7225785" y="3471224"/>
                  <a:pt x="7230262" y="3468462"/>
                </a:cubicBezTo>
                <a:close/>
                <a:moveTo>
                  <a:pt x="7009120" y="3411863"/>
                </a:moveTo>
                <a:lnTo>
                  <a:pt x="7021563" y="3422955"/>
                </a:lnTo>
                <a:lnTo>
                  <a:pt x="7021563" y="3422954"/>
                </a:lnTo>
                <a:close/>
                <a:moveTo>
                  <a:pt x="7768443" y="3303674"/>
                </a:moveTo>
                <a:lnTo>
                  <a:pt x="7768443" y="3303675"/>
                </a:lnTo>
                <a:lnTo>
                  <a:pt x="7792447" y="3326153"/>
                </a:lnTo>
                <a:cubicBezTo>
                  <a:pt x="7785969" y="3320057"/>
                  <a:pt x="7779301" y="3313961"/>
                  <a:pt x="7768443" y="3303674"/>
                </a:cubicBezTo>
                <a:close/>
                <a:moveTo>
                  <a:pt x="4038748" y="3301555"/>
                </a:moveTo>
                <a:lnTo>
                  <a:pt x="4030517" y="3313199"/>
                </a:lnTo>
                <a:cubicBezTo>
                  <a:pt x="4026230" y="3321105"/>
                  <a:pt x="4021242" y="3327345"/>
                  <a:pt x="4015609" y="3332050"/>
                </a:cubicBezTo>
                <a:lnTo>
                  <a:pt x="3996845" y="3341704"/>
                </a:lnTo>
                <a:cubicBezTo>
                  <a:pt x="4010562" y="3338155"/>
                  <a:pt x="4021944" y="3329011"/>
                  <a:pt x="4030518" y="3313199"/>
                </a:cubicBezTo>
                <a:close/>
                <a:moveTo>
                  <a:pt x="6245343" y="3298149"/>
                </a:moveTo>
                <a:lnTo>
                  <a:pt x="6274406" y="3304945"/>
                </a:lnTo>
                <a:lnTo>
                  <a:pt x="6291247" y="3311262"/>
                </a:lnTo>
                <a:lnTo>
                  <a:pt x="6291385" y="3311314"/>
                </a:lnTo>
                <a:lnTo>
                  <a:pt x="6306284" y="3317152"/>
                </a:lnTo>
                <a:lnTo>
                  <a:pt x="6308075" y="3317568"/>
                </a:lnTo>
                <a:lnTo>
                  <a:pt x="6313855" y="3319733"/>
                </a:lnTo>
                <a:cubicBezTo>
                  <a:pt x="6321454" y="3322121"/>
                  <a:pt x="6329151" y="3323858"/>
                  <a:pt x="6337048" y="3324296"/>
                </a:cubicBezTo>
                <a:lnTo>
                  <a:pt x="6308075" y="3317568"/>
                </a:lnTo>
                <a:lnTo>
                  <a:pt x="6291385" y="3311314"/>
                </a:lnTo>
                <a:lnTo>
                  <a:pt x="6276197" y="3305364"/>
                </a:lnTo>
                <a:lnTo>
                  <a:pt x="6274406" y="3304945"/>
                </a:lnTo>
                <a:lnTo>
                  <a:pt x="6268613" y="3302771"/>
                </a:lnTo>
                <a:cubicBezTo>
                  <a:pt x="6260996" y="3300370"/>
                  <a:pt x="6253273" y="3298613"/>
                  <a:pt x="6245343" y="3298149"/>
                </a:cubicBezTo>
                <a:close/>
                <a:moveTo>
                  <a:pt x="6558837" y="3268317"/>
                </a:moveTo>
                <a:cubicBezTo>
                  <a:pt x="6548970" y="3267668"/>
                  <a:pt x="6539355" y="3268073"/>
                  <a:pt x="6529984" y="3269763"/>
                </a:cubicBezTo>
                <a:lnTo>
                  <a:pt x="6589207" y="3273193"/>
                </a:lnTo>
                <a:cubicBezTo>
                  <a:pt x="6578825" y="3270668"/>
                  <a:pt x="6568705" y="3268966"/>
                  <a:pt x="6558837" y="3268317"/>
                </a:cubicBezTo>
                <a:close/>
                <a:moveTo>
                  <a:pt x="4834454" y="3207659"/>
                </a:moveTo>
                <a:cubicBezTo>
                  <a:pt x="4849504" y="3224138"/>
                  <a:pt x="4866316" y="3230376"/>
                  <a:pt x="4883986" y="3231901"/>
                </a:cubicBezTo>
                <a:lnTo>
                  <a:pt x="4858238" y="3225387"/>
                </a:lnTo>
                <a:cubicBezTo>
                  <a:pt x="4849945" y="3221578"/>
                  <a:pt x="4841981" y="3215898"/>
                  <a:pt x="4834454" y="3207659"/>
                </a:cubicBezTo>
                <a:close/>
                <a:moveTo>
                  <a:pt x="5056443" y="3205325"/>
                </a:moveTo>
                <a:lnTo>
                  <a:pt x="5072589" y="3206105"/>
                </a:lnTo>
                <a:cubicBezTo>
                  <a:pt x="5078053" y="3207563"/>
                  <a:pt x="5083590" y="3210326"/>
                  <a:pt x="5089162" y="3214707"/>
                </a:cubicBezTo>
                <a:cubicBezTo>
                  <a:pt x="5078020" y="3205944"/>
                  <a:pt x="5067015" y="3203658"/>
                  <a:pt x="5056443" y="3205325"/>
                </a:cubicBezTo>
                <a:close/>
                <a:moveTo>
                  <a:pt x="739852" y="2905443"/>
                </a:moveTo>
                <a:cubicBezTo>
                  <a:pt x="733899" y="2911992"/>
                  <a:pt x="728660" y="2919613"/>
                  <a:pt x="724278" y="2926662"/>
                </a:cubicBezTo>
                <a:cubicBezTo>
                  <a:pt x="719849" y="2933806"/>
                  <a:pt x="714527" y="2939152"/>
                  <a:pt x="708621" y="2942822"/>
                </a:cubicBezTo>
                <a:lnTo>
                  <a:pt x="691439" y="2948297"/>
                </a:lnTo>
                <a:lnTo>
                  <a:pt x="708622" y="2942822"/>
                </a:lnTo>
                <a:cubicBezTo>
                  <a:pt x="714527" y="2939152"/>
                  <a:pt x="719849" y="2933806"/>
                  <a:pt x="724279" y="2926662"/>
                </a:cubicBezTo>
                <a:cubicBezTo>
                  <a:pt x="728660" y="2919613"/>
                  <a:pt x="733899" y="2911992"/>
                  <a:pt x="739852" y="2905443"/>
                </a:cubicBezTo>
                <a:close/>
                <a:moveTo>
                  <a:pt x="8934151" y="2836933"/>
                </a:moveTo>
                <a:cubicBezTo>
                  <a:pt x="8940248" y="2842173"/>
                  <a:pt x="8947058" y="2847506"/>
                  <a:pt x="8954249" y="2851864"/>
                </a:cubicBezTo>
                <a:lnTo>
                  <a:pt x="8962389" y="2855163"/>
                </a:lnTo>
                <a:lnTo>
                  <a:pt x="8954250" y="2851864"/>
                </a:lnTo>
                <a:cubicBezTo>
                  <a:pt x="8947058" y="2847506"/>
                  <a:pt x="8940248" y="2842173"/>
                  <a:pt x="8934151" y="2836933"/>
                </a:cubicBezTo>
                <a:close/>
                <a:moveTo>
                  <a:pt x="2314816" y="2835337"/>
                </a:moveTo>
                <a:cubicBezTo>
                  <a:pt x="2309720" y="2836314"/>
                  <a:pt x="2304339" y="2838362"/>
                  <a:pt x="2300909" y="2840743"/>
                </a:cubicBezTo>
                <a:cubicBezTo>
                  <a:pt x="2267856" y="2863985"/>
                  <a:pt x="2242281" y="2875891"/>
                  <a:pt x="2216515" y="2876487"/>
                </a:cubicBezTo>
                <a:cubicBezTo>
                  <a:pt x="2242281" y="2875891"/>
                  <a:pt x="2267856" y="2863985"/>
                  <a:pt x="2300910" y="2840743"/>
                </a:cubicBezTo>
                <a:close/>
                <a:moveTo>
                  <a:pt x="1916629" y="2813600"/>
                </a:moveTo>
                <a:lnTo>
                  <a:pt x="1907132" y="2816930"/>
                </a:lnTo>
                <a:lnTo>
                  <a:pt x="1866619" y="2826615"/>
                </a:lnTo>
                <a:lnTo>
                  <a:pt x="1907133" y="2816930"/>
                </a:lnTo>
                <a:close/>
                <a:moveTo>
                  <a:pt x="2058204" y="2802832"/>
                </a:moveTo>
                <a:cubicBezTo>
                  <a:pt x="2076636" y="2804546"/>
                  <a:pt x="2095174" y="2805403"/>
                  <a:pt x="2108194" y="2817539"/>
                </a:cubicBezTo>
                <a:cubicBezTo>
                  <a:pt x="2095175" y="2805403"/>
                  <a:pt x="2076636" y="2804546"/>
                  <a:pt x="2058204" y="2802832"/>
                </a:cubicBezTo>
                <a:close/>
                <a:moveTo>
                  <a:pt x="0" y="0"/>
                </a:moveTo>
                <a:lnTo>
                  <a:pt x="12192000" y="0"/>
                </a:lnTo>
                <a:lnTo>
                  <a:pt x="12192000" y="810707"/>
                </a:lnTo>
                <a:cubicBezTo>
                  <a:pt x="12192000" y="826330"/>
                  <a:pt x="12192000" y="835855"/>
                  <a:pt x="12192000" y="845570"/>
                </a:cubicBezTo>
                <a:lnTo>
                  <a:pt x="12192000" y="1243302"/>
                </a:lnTo>
                <a:lnTo>
                  <a:pt x="12160947" y="1271923"/>
                </a:lnTo>
                <a:cubicBezTo>
                  <a:pt x="12118083" y="1293449"/>
                  <a:pt x="12072360" y="1312882"/>
                  <a:pt x="12026448" y="1332123"/>
                </a:cubicBezTo>
                <a:cubicBezTo>
                  <a:pt x="12013114" y="1337649"/>
                  <a:pt x="11998443" y="1340697"/>
                  <a:pt x="11986443" y="1348126"/>
                </a:cubicBezTo>
                <a:cubicBezTo>
                  <a:pt x="11931195" y="1382036"/>
                  <a:pt x="11877664" y="1418614"/>
                  <a:pt x="11821656" y="1451191"/>
                </a:cubicBezTo>
                <a:cubicBezTo>
                  <a:pt x="11763931" y="1484910"/>
                  <a:pt x="11712304" y="1524726"/>
                  <a:pt x="11672489" y="1578639"/>
                </a:cubicBezTo>
                <a:cubicBezTo>
                  <a:pt x="11635529" y="1628743"/>
                  <a:pt x="11599714" y="1679607"/>
                  <a:pt x="11562947" y="1729900"/>
                </a:cubicBezTo>
                <a:cubicBezTo>
                  <a:pt x="11553613" y="1742665"/>
                  <a:pt x="11545039" y="1757715"/>
                  <a:pt x="11532275" y="1765907"/>
                </a:cubicBezTo>
                <a:cubicBezTo>
                  <a:pt x="11505795" y="1783052"/>
                  <a:pt x="11476838" y="1796959"/>
                  <a:pt x="11448453" y="1811057"/>
                </a:cubicBezTo>
                <a:cubicBezTo>
                  <a:pt x="11424069" y="1823059"/>
                  <a:pt x="11398160" y="1832011"/>
                  <a:pt x="11374346" y="1844966"/>
                </a:cubicBezTo>
                <a:cubicBezTo>
                  <a:pt x="11355296" y="1855255"/>
                  <a:pt x="11338339" y="1869543"/>
                  <a:pt x="11320623" y="1882497"/>
                </a:cubicBezTo>
                <a:cubicBezTo>
                  <a:pt x="11305192" y="1893736"/>
                  <a:pt x="11288238" y="1903452"/>
                  <a:pt x="11275283" y="1916978"/>
                </a:cubicBezTo>
                <a:cubicBezTo>
                  <a:pt x="11243658" y="1949745"/>
                  <a:pt x="11211843" y="1981940"/>
                  <a:pt x="11172600" y="2006136"/>
                </a:cubicBezTo>
                <a:cubicBezTo>
                  <a:pt x="11133927" y="2030138"/>
                  <a:pt x="11097350" y="2057001"/>
                  <a:pt x="11058869" y="2081386"/>
                </a:cubicBezTo>
                <a:cubicBezTo>
                  <a:pt x="11021146" y="2105199"/>
                  <a:pt x="10987046" y="2131297"/>
                  <a:pt x="10967423" y="2173591"/>
                </a:cubicBezTo>
                <a:cubicBezTo>
                  <a:pt x="10958661" y="2192259"/>
                  <a:pt x="10946279" y="2212644"/>
                  <a:pt x="10929704" y="2223503"/>
                </a:cubicBezTo>
                <a:cubicBezTo>
                  <a:pt x="10906081" y="2238934"/>
                  <a:pt x="10876171" y="2244459"/>
                  <a:pt x="10850453" y="2257603"/>
                </a:cubicBezTo>
                <a:cubicBezTo>
                  <a:pt x="10820162" y="2273034"/>
                  <a:pt x="10785111" y="2286370"/>
                  <a:pt x="10764534" y="2310945"/>
                </a:cubicBezTo>
                <a:cubicBezTo>
                  <a:pt x="10746246" y="2332855"/>
                  <a:pt x="10727767" y="2349999"/>
                  <a:pt x="10703573" y="2363905"/>
                </a:cubicBezTo>
                <a:cubicBezTo>
                  <a:pt x="10686617" y="2373622"/>
                  <a:pt x="10674046" y="2391338"/>
                  <a:pt x="10656519" y="2399340"/>
                </a:cubicBezTo>
                <a:cubicBezTo>
                  <a:pt x="10633467" y="2410009"/>
                  <a:pt x="10610225" y="2418391"/>
                  <a:pt x="10590031" y="2434966"/>
                </a:cubicBezTo>
                <a:cubicBezTo>
                  <a:pt x="10569075" y="2452110"/>
                  <a:pt x="10545263" y="2465636"/>
                  <a:pt x="10523354" y="2481639"/>
                </a:cubicBezTo>
                <a:cubicBezTo>
                  <a:pt x="10511734" y="2490211"/>
                  <a:pt x="10502208" y="2501451"/>
                  <a:pt x="10490969" y="2510406"/>
                </a:cubicBezTo>
                <a:cubicBezTo>
                  <a:pt x="10470394" y="2526788"/>
                  <a:pt x="10449438" y="2542791"/>
                  <a:pt x="10428291" y="2558222"/>
                </a:cubicBezTo>
                <a:cubicBezTo>
                  <a:pt x="10407146" y="2573655"/>
                  <a:pt x="10386952" y="2591561"/>
                  <a:pt x="10363709" y="2602801"/>
                </a:cubicBezTo>
                <a:cubicBezTo>
                  <a:pt x="10324086" y="2621851"/>
                  <a:pt x="10280840" y="2633282"/>
                  <a:pt x="10242357" y="2653857"/>
                </a:cubicBezTo>
                <a:cubicBezTo>
                  <a:pt x="10203304" y="2674811"/>
                  <a:pt x="10166536" y="2701103"/>
                  <a:pt x="10131863" y="2728915"/>
                </a:cubicBezTo>
                <a:cubicBezTo>
                  <a:pt x="10104430" y="2750824"/>
                  <a:pt x="10078713" y="2772543"/>
                  <a:pt x="10044230" y="2783782"/>
                </a:cubicBezTo>
                <a:cubicBezTo>
                  <a:pt x="10024990" y="2790070"/>
                  <a:pt x="10004797" y="2803786"/>
                  <a:pt x="9993175" y="2819789"/>
                </a:cubicBezTo>
                <a:cubicBezTo>
                  <a:pt x="9968027" y="2854649"/>
                  <a:pt x="9935832" y="2879226"/>
                  <a:pt x="9899446" y="2900182"/>
                </a:cubicBezTo>
                <a:cubicBezTo>
                  <a:pt x="9850865" y="2928376"/>
                  <a:pt x="9802858" y="2957143"/>
                  <a:pt x="9754088" y="2984766"/>
                </a:cubicBezTo>
                <a:cubicBezTo>
                  <a:pt x="9725323" y="3001151"/>
                  <a:pt x="9696749" y="3018485"/>
                  <a:pt x="9666265" y="3030488"/>
                </a:cubicBezTo>
                <a:cubicBezTo>
                  <a:pt x="9603971" y="3055255"/>
                  <a:pt x="9540152" y="3076399"/>
                  <a:pt x="9477283" y="3099451"/>
                </a:cubicBezTo>
                <a:cubicBezTo>
                  <a:pt x="9456709" y="3106880"/>
                  <a:pt x="9437278" y="3117549"/>
                  <a:pt x="9416321" y="3124026"/>
                </a:cubicBezTo>
                <a:cubicBezTo>
                  <a:pt x="9393650" y="3131075"/>
                  <a:pt x="9369267" y="3133171"/>
                  <a:pt x="9346597" y="3140219"/>
                </a:cubicBezTo>
                <a:cubicBezTo>
                  <a:pt x="9308875" y="3151840"/>
                  <a:pt x="9272298" y="3166701"/>
                  <a:pt x="9234579" y="3178511"/>
                </a:cubicBezTo>
                <a:cubicBezTo>
                  <a:pt x="9161805" y="3201182"/>
                  <a:pt x="9088840" y="3222899"/>
                  <a:pt x="9015878" y="3244426"/>
                </a:cubicBezTo>
                <a:cubicBezTo>
                  <a:pt x="9000257" y="3248999"/>
                  <a:pt x="8983301" y="3249570"/>
                  <a:pt x="8967871" y="3254523"/>
                </a:cubicBezTo>
                <a:cubicBezTo>
                  <a:pt x="8926911" y="3267859"/>
                  <a:pt x="8886142" y="3282336"/>
                  <a:pt x="8845565" y="3297007"/>
                </a:cubicBezTo>
                <a:cubicBezTo>
                  <a:pt x="8820990" y="3305961"/>
                  <a:pt x="8796985" y="3317009"/>
                  <a:pt x="8772219" y="3325582"/>
                </a:cubicBezTo>
                <a:cubicBezTo>
                  <a:pt x="8752407" y="3332440"/>
                  <a:pt x="8732023" y="3337774"/>
                  <a:pt x="8711448" y="3341966"/>
                </a:cubicBezTo>
                <a:cubicBezTo>
                  <a:pt x="8693731" y="3345586"/>
                  <a:pt x="8675253" y="3345203"/>
                  <a:pt x="8657726" y="3349586"/>
                </a:cubicBezTo>
                <a:cubicBezTo>
                  <a:pt x="8610288" y="3361397"/>
                  <a:pt x="8563425" y="3374733"/>
                  <a:pt x="8516369" y="3387305"/>
                </a:cubicBezTo>
                <a:cubicBezTo>
                  <a:pt x="8497511" y="3392259"/>
                  <a:pt x="8478269" y="3395880"/>
                  <a:pt x="8459979" y="3402166"/>
                </a:cubicBezTo>
                <a:cubicBezTo>
                  <a:pt x="8411019" y="3418741"/>
                  <a:pt x="8362822" y="3437599"/>
                  <a:pt x="8313671" y="3453222"/>
                </a:cubicBezTo>
                <a:cubicBezTo>
                  <a:pt x="8272903" y="3466176"/>
                  <a:pt x="8230992" y="3475510"/>
                  <a:pt x="8189651" y="3486941"/>
                </a:cubicBezTo>
                <a:cubicBezTo>
                  <a:pt x="8172124" y="3491895"/>
                  <a:pt x="8155359" y="3498943"/>
                  <a:pt x="8137835" y="3503134"/>
                </a:cubicBezTo>
                <a:cubicBezTo>
                  <a:pt x="8098590" y="3512659"/>
                  <a:pt x="8058774" y="3520659"/>
                  <a:pt x="8019339" y="3530186"/>
                </a:cubicBezTo>
                <a:cubicBezTo>
                  <a:pt x="7996859" y="3535710"/>
                  <a:pt x="7975142" y="3545617"/>
                  <a:pt x="7952280" y="3549237"/>
                </a:cubicBezTo>
                <a:cubicBezTo>
                  <a:pt x="7897987" y="3557809"/>
                  <a:pt x="7843311" y="3563905"/>
                  <a:pt x="7788636" y="3570763"/>
                </a:cubicBezTo>
                <a:cubicBezTo>
                  <a:pt x="7732247" y="3577811"/>
                  <a:pt x="7676047" y="3585242"/>
                  <a:pt x="7619655" y="3591528"/>
                </a:cubicBezTo>
                <a:cubicBezTo>
                  <a:pt x="7588795" y="3594768"/>
                  <a:pt x="7557742" y="3595338"/>
                  <a:pt x="7526880" y="3598386"/>
                </a:cubicBezTo>
                <a:cubicBezTo>
                  <a:pt x="7499828" y="3601055"/>
                  <a:pt x="7472967" y="3606007"/>
                  <a:pt x="7445916" y="3609247"/>
                </a:cubicBezTo>
                <a:cubicBezTo>
                  <a:pt x="7422483" y="3611913"/>
                  <a:pt x="7398860" y="3613437"/>
                  <a:pt x="7375428" y="3616105"/>
                </a:cubicBezTo>
                <a:cubicBezTo>
                  <a:pt x="7337899" y="3620485"/>
                  <a:pt x="7300559" y="3625439"/>
                  <a:pt x="7263220" y="3630011"/>
                </a:cubicBezTo>
                <a:cubicBezTo>
                  <a:pt x="7247599" y="3631726"/>
                  <a:pt x="7231214" y="3636488"/>
                  <a:pt x="7216547" y="3633632"/>
                </a:cubicBezTo>
                <a:cubicBezTo>
                  <a:pt x="7179587" y="3626391"/>
                  <a:pt x="7143199" y="3628487"/>
                  <a:pt x="7106432" y="3633440"/>
                </a:cubicBezTo>
                <a:cubicBezTo>
                  <a:pt x="7093860" y="3635155"/>
                  <a:pt x="7080334" y="3634774"/>
                  <a:pt x="7068141" y="3631536"/>
                </a:cubicBezTo>
                <a:cubicBezTo>
                  <a:pt x="7043184" y="3625057"/>
                  <a:pt x="7018991" y="3615913"/>
                  <a:pt x="6994415" y="3607913"/>
                </a:cubicBezTo>
                <a:cubicBezTo>
                  <a:pt x="6991747" y="3606961"/>
                  <a:pt x="6988509" y="3606769"/>
                  <a:pt x="6985653" y="3606199"/>
                </a:cubicBezTo>
                <a:cubicBezTo>
                  <a:pt x="6969457" y="3602959"/>
                  <a:pt x="6953457" y="3599720"/>
                  <a:pt x="6937263" y="3596863"/>
                </a:cubicBezTo>
                <a:cubicBezTo>
                  <a:pt x="6928501" y="3595338"/>
                  <a:pt x="6919547" y="3595149"/>
                  <a:pt x="6910782" y="3593814"/>
                </a:cubicBezTo>
                <a:cubicBezTo>
                  <a:pt x="6876872" y="3588480"/>
                  <a:pt x="6839534" y="3597434"/>
                  <a:pt x="6810195" y="3574384"/>
                </a:cubicBezTo>
                <a:cubicBezTo>
                  <a:pt x="6791144" y="3559523"/>
                  <a:pt x="6772665" y="3562953"/>
                  <a:pt x="6752283" y="3565239"/>
                </a:cubicBezTo>
                <a:cubicBezTo>
                  <a:pt x="6736851" y="3566953"/>
                  <a:pt x="6721038" y="3566382"/>
                  <a:pt x="6705417" y="3566574"/>
                </a:cubicBezTo>
                <a:cubicBezTo>
                  <a:pt x="6677984" y="3567143"/>
                  <a:pt x="6650551" y="3567335"/>
                  <a:pt x="6623118" y="3568287"/>
                </a:cubicBezTo>
                <a:cubicBezTo>
                  <a:pt x="6614353" y="3568667"/>
                  <a:pt x="6605401" y="3573432"/>
                  <a:pt x="6596828" y="3572670"/>
                </a:cubicBezTo>
                <a:cubicBezTo>
                  <a:pt x="6557201" y="3569049"/>
                  <a:pt x="6517576" y="3563334"/>
                  <a:pt x="6477951" y="3560095"/>
                </a:cubicBezTo>
                <a:cubicBezTo>
                  <a:pt x="6455472" y="3558191"/>
                  <a:pt x="6432420" y="3561809"/>
                  <a:pt x="6410131" y="3559143"/>
                </a:cubicBezTo>
                <a:cubicBezTo>
                  <a:pt x="6384414" y="3556095"/>
                  <a:pt x="6359268" y="3548285"/>
                  <a:pt x="6333739" y="3543520"/>
                </a:cubicBezTo>
                <a:cubicBezTo>
                  <a:pt x="6326691" y="3542189"/>
                  <a:pt x="6318880" y="3543903"/>
                  <a:pt x="6311449" y="3544282"/>
                </a:cubicBezTo>
                <a:cubicBezTo>
                  <a:pt x="6303068" y="3544664"/>
                  <a:pt x="6294876" y="3545426"/>
                  <a:pt x="6286493" y="3545617"/>
                </a:cubicBezTo>
                <a:cubicBezTo>
                  <a:pt x="6260964" y="3545999"/>
                  <a:pt x="6235437" y="3545426"/>
                  <a:pt x="6209909" y="3546761"/>
                </a:cubicBezTo>
                <a:cubicBezTo>
                  <a:pt x="6194288" y="3547522"/>
                  <a:pt x="6177905" y="3555333"/>
                  <a:pt x="6163425" y="3552474"/>
                </a:cubicBezTo>
                <a:cubicBezTo>
                  <a:pt x="6133897" y="3546951"/>
                  <a:pt x="6104368" y="3559333"/>
                  <a:pt x="6074842" y="3549047"/>
                </a:cubicBezTo>
                <a:cubicBezTo>
                  <a:pt x="6065695" y="3545999"/>
                  <a:pt x="6053124" y="3553619"/>
                  <a:pt x="6042072" y="3553999"/>
                </a:cubicBezTo>
                <a:cubicBezTo>
                  <a:pt x="6014449" y="3554951"/>
                  <a:pt x="5986828" y="3554761"/>
                  <a:pt x="5959204" y="3554571"/>
                </a:cubicBezTo>
                <a:cubicBezTo>
                  <a:pt x="5934438" y="3554381"/>
                  <a:pt x="5908719" y="3557047"/>
                  <a:pt x="5884906" y="3551713"/>
                </a:cubicBezTo>
                <a:cubicBezTo>
                  <a:pt x="5859949" y="3545999"/>
                  <a:pt x="5837472" y="3546761"/>
                  <a:pt x="5813276" y="3553237"/>
                </a:cubicBezTo>
                <a:cubicBezTo>
                  <a:pt x="5796702" y="3557619"/>
                  <a:pt x="5779174" y="3558191"/>
                  <a:pt x="5762029" y="3559523"/>
                </a:cubicBezTo>
                <a:cubicBezTo>
                  <a:pt x="5743551" y="3561047"/>
                  <a:pt x="5723166" y="3557047"/>
                  <a:pt x="5706401" y="3563334"/>
                </a:cubicBezTo>
                <a:cubicBezTo>
                  <a:pt x="5656488" y="3582003"/>
                  <a:pt x="5605244" y="3586003"/>
                  <a:pt x="5553045" y="3586003"/>
                </a:cubicBezTo>
                <a:cubicBezTo>
                  <a:pt x="5543518" y="3586003"/>
                  <a:pt x="5533802" y="3583338"/>
                  <a:pt x="5524660" y="3580480"/>
                </a:cubicBezTo>
                <a:cubicBezTo>
                  <a:pt x="5471316" y="3563334"/>
                  <a:pt x="5417784" y="3564857"/>
                  <a:pt x="5363491" y="3575336"/>
                </a:cubicBezTo>
                <a:cubicBezTo>
                  <a:pt x="5352250" y="3577622"/>
                  <a:pt x="5339677" y="3578003"/>
                  <a:pt x="5328438" y="3575718"/>
                </a:cubicBezTo>
                <a:cubicBezTo>
                  <a:pt x="5296812" y="3569049"/>
                  <a:pt x="5266141" y="3557999"/>
                  <a:pt x="5234326" y="3553237"/>
                </a:cubicBezTo>
                <a:cubicBezTo>
                  <a:pt x="5181748" y="3545426"/>
                  <a:pt x="5136216" y="3571715"/>
                  <a:pt x="5089162" y="3588862"/>
                </a:cubicBezTo>
                <a:cubicBezTo>
                  <a:pt x="5044391" y="3605055"/>
                  <a:pt x="5006292" y="3641632"/>
                  <a:pt x="4953328" y="3633440"/>
                </a:cubicBezTo>
                <a:cubicBezTo>
                  <a:pt x="4947996" y="3632678"/>
                  <a:pt x="4942089" y="3637822"/>
                  <a:pt x="4936184" y="3639155"/>
                </a:cubicBezTo>
                <a:cubicBezTo>
                  <a:pt x="4919991" y="3642776"/>
                  <a:pt x="4903799" y="3647155"/>
                  <a:pt x="4887415" y="3648872"/>
                </a:cubicBezTo>
                <a:cubicBezTo>
                  <a:pt x="4867412" y="3651158"/>
                  <a:pt x="4847027" y="3650397"/>
                  <a:pt x="4827024" y="3652301"/>
                </a:cubicBezTo>
                <a:cubicBezTo>
                  <a:pt x="4814166" y="3653444"/>
                  <a:pt x="4801401" y="3655539"/>
                  <a:pt x="4788661" y="3657349"/>
                </a:cubicBezTo>
                <a:lnTo>
                  <a:pt x="4785776" y="3657600"/>
                </a:lnTo>
                <a:lnTo>
                  <a:pt x="4726469" y="3657600"/>
                </a:lnTo>
                <a:lnTo>
                  <a:pt x="4719697" y="3656730"/>
                </a:lnTo>
                <a:cubicBezTo>
                  <a:pt x="4709482" y="3654539"/>
                  <a:pt x="4699289" y="3651920"/>
                  <a:pt x="4689098" y="3650205"/>
                </a:cubicBezTo>
                <a:cubicBezTo>
                  <a:pt x="4660331" y="3645442"/>
                  <a:pt x="4628705" y="3646776"/>
                  <a:pt x="4603368" y="3634584"/>
                </a:cubicBezTo>
                <a:cubicBezTo>
                  <a:pt x="4576318" y="3621629"/>
                  <a:pt x="4550599" y="3615723"/>
                  <a:pt x="4522596" y="3619723"/>
                </a:cubicBezTo>
                <a:cubicBezTo>
                  <a:pt x="4513260" y="3621057"/>
                  <a:pt x="4501257" y="3629059"/>
                  <a:pt x="4497068" y="3637249"/>
                </a:cubicBezTo>
                <a:cubicBezTo>
                  <a:pt x="4487731" y="3655538"/>
                  <a:pt x="4474969" y="3658778"/>
                  <a:pt x="4457632" y="3652490"/>
                </a:cubicBezTo>
                <a:cubicBezTo>
                  <a:pt x="4442581" y="3647155"/>
                  <a:pt x="4424104" y="3644490"/>
                  <a:pt x="4413817" y="3634201"/>
                </a:cubicBezTo>
                <a:cubicBezTo>
                  <a:pt x="4384668" y="3605055"/>
                  <a:pt x="4347518" y="3604103"/>
                  <a:pt x="4311323" y="3596293"/>
                </a:cubicBezTo>
                <a:cubicBezTo>
                  <a:pt x="4289227" y="3591528"/>
                  <a:pt x="4268649" y="3591338"/>
                  <a:pt x="4246551" y="3594576"/>
                </a:cubicBezTo>
                <a:cubicBezTo>
                  <a:pt x="4198546" y="3601816"/>
                  <a:pt x="4151870" y="3591528"/>
                  <a:pt x="4105766" y="3578384"/>
                </a:cubicBezTo>
                <a:cubicBezTo>
                  <a:pt x="4075285" y="3569622"/>
                  <a:pt x="4044043" y="3564287"/>
                  <a:pt x="4013753" y="3555333"/>
                </a:cubicBezTo>
                <a:cubicBezTo>
                  <a:pt x="3991083" y="3548474"/>
                  <a:pt x="3968414" y="3540282"/>
                  <a:pt x="3947648" y="3529234"/>
                </a:cubicBezTo>
                <a:cubicBezTo>
                  <a:pt x="3917546" y="3513040"/>
                  <a:pt x="3891259" y="3488655"/>
                  <a:pt x="3852966" y="3495133"/>
                </a:cubicBezTo>
                <a:cubicBezTo>
                  <a:pt x="3819245" y="3500847"/>
                  <a:pt x="3788766" y="3488847"/>
                  <a:pt x="3757902" y="3477416"/>
                </a:cubicBezTo>
                <a:cubicBezTo>
                  <a:pt x="3735231" y="3469034"/>
                  <a:pt x="3712565" y="3460459"/>
                  <a:pt x="3689131" y="3455126"/>
                </a:cubicBezTo>
                <a:cubicBezTo>
                  <a:pt x="3661315" y="3448839"/>
                  <a:pt x="3629882" y="3451507"/>
                  <a:pt x="3605116" y="3439885"/>
                </a:cubicBezTo>
                <a:cubicBezTo>
                  <a:pt x="3579206" y="3427693"/>
                  <a:pt x="3557682" y="3435885"/>
                  <a:pt x="3534629" y="3439315"/>
                </a:cubicBezTo>
                <a:cubicBezTo>
                  <a:pt x="3497862" y="3444649"/>
                  <a:pt x="3461282" y="3454555"/>
                  <a:pt x="3424135" y="3441982"/>
                </a:cubicBezTo>
                <a:cubicBezTo>
                  <a:pt x="3378986" y="3426741"/>
                  <a:pt x="3334216" y="3410358"/>
                  <a:pt x="3288877" y="3395880"/>
                </a:cubicBezTo>
                <a:cubicBezTo>
                  <a:pt x="3271348" y="3390353"/>
                  <a:pt x="3252492" y="3388067"/>
                  <a:pt x="3234202" y="3385591"/>
                </a:cubicBezTo>
                <a:cubicBezTo>
                  <a:pt x="3216867" y="3383495"/>
                  <a:pt x="3196102" y="3388830"/>
                  <a:pt x="3182763" y="3380829"/>
                </a:cubicBezTo>
                <a:cubicBezTo>
                  <a:pt x="3148472" y="3360255"/>
                  <a:pt x="3113231" y="3350158"/>
                  <a:pt x="3073604" y="3350158"/>
                </a:cubicBezTo>
                <a:cubicBezTo>
                  <a:pt x="3058743" y="3350158"/>
                  <a:pt x="3044264" y="3341584"/>
                  <a:pt x="3029216" y="3340059"/>
                </a:cubicBezTo>
                <a:cubicBezTo>
                  <a:pt x="3008639" y="3338155"/>
                  <a:pt x="2985016" y="3333011"/>
                  <a:pt x="2967110" y="3340251"/>
                </a:cubicBezTo>
                <a:cubicBezTo>
                  <a:pt x="2925008" y="3357397"/>
                  <a:pt x="2890910" y="3343107"/>
                  <a:pt x="2854140" y="3326153"/>
                </a:cubicBezTo>
                <a:cubicBezTo>
                  <a:pt x="2817943" y="3309389"/>
                  <a:pt x="2779842" y="3296055"/>
                  <a:pt x="2741360" y="3285003"/>
                </a:cubicBezTo>
                <a:cubicBezTo>
                  <a:pt x="2726882" y="3281003"/>
                  <a:pt x="2709548" y="3287672"/>
                  <a:pt x="2693543" y="3289005"/>
                </a:cubicBezTo>
                <a:cubicBezTo>
                  <a:pt x="2687827" y="3289386"/>
                  <a:pt x="2681540" y="3289958"/>
                  <a:pt x="2676398" y="3288053"/>
                </a:cubicBezTo>
                <a:cubicBezTo>
                  <a:pt x="2626677" y="3269763"/>
                  <a:pt x="2576191" y="3255857"/>
                  <a:pt x="2522279" y="3265382"/>
                </a:cubicBezTo>
                <a:cubicBezTo>
                  <a:pt x="2517327" y="3266335"/>
                  <a:pt x="2511800" y="3264239"/>
                  <a:pt x="2506847" y="3262905"/>
                </a:cubicBezTo>
                <a:cubicBezTo>
                  <a:pt x="2482652" y="3256047"/>
                  <a:pt x="2459029" y="3245189"/>
                  <a:pt x="2434456" y="3242712"/>
                </a:cubicBezTo>
                <a:cubicBezTo>
                  <a:pt x="2373874" y="3236616"/>
                  <a:pt x="2312915" y="3234138"/>
                  <a:pt x="2251948" y="3230138"/>
                </a:cubicBezTo>
                <a:cubicBezTo>
                  <a:pt x="2248138" y="3229949"/>
                  <a:pt x="2244137" y="3229949"/>
                  <a:pt x="2240710" y="3228614"/>
                </a:cubicBezTo>
                <a:cubicBezTo>
                  <a:pt x="2218229" y="3220422"/>
                  <a:pt x="2198608" y="3223090"/>
                  <a:pt x="2179556" y="3238711"/>
                </a:cubicBezTo>
                <a:cubicBezTo>
                  <a:pt x="2171173" y="3245569"/>
                  <a:pt x="2159743" y="3249189"/>
                  <a:pt x="2149267" y="3252999"/>
                </a:cubicBezTo>
                <a:cubicBezTo>
                  <a:pt x="2133834" y="3258715"/>
                  <a:pt x="2118023" y="3264239"/>
                  <a:pt x="2102021" y="3267859"/>
                </a:cubicBezTo>
                <a:cubicBezTo>
                  <a:pt x="2086208" y="3271288"/>
                  <a:pt x="2069254" y="3276049"/>
                  <a:pt x="2054013" y="3273384"/>
                </a:cubicBezTo>
                <a:cubicBezTo>
                  <a:pt x="2026581" y="3268622"/>
                  <a:pt x="2000479" y="3257953"/>
                  <a:pt x="1973429" y="3250903"/>
                </a:cubicBezTo>
                <a:cubicBezTo>
                  <a:pt x="1964094" y="3248426"/>
                  <a:pt x="1953806" y="3248809"/>
                  <a:pt x="1944092" y="3248617"/>
                </a:cubicBezTo>
                <a:cubicBezTo>
                  <a:pt x="1921800" y="3248047"/>
                  <a:pt x="1898940" y="3253571"/>
                  <a:pt x="1878748" y="3237759"/>
                </a:cubicBezTo>
                <a:cubicBezTo>
                  <a:pt x="1860079" y="3222899"/>
                  <a:pt x="1841216" y="3227280"/>
                  <a:pt x="1821596" y="3238520"/>
                </a:cubicBezTo>
                <a:cubicBezTo>
                  <a:pt x="1807497" y="3246522"/>
                  <a:pt x="1791496" y="3252809"/>
                  <a:pt x="1775684" y="3255857"/>
                </a:cubicBezTo>
                <a:cubicBezTo>
                  <a:pt x="1753965" y="3260047"/>
                  <a:pt x="1732439" y="3261763"/>
                  <a:pt x="1709006" y="3259285"/>
                </a:cubicBezTo>
                <a:cubicBezTo>
                  <a:pt x="1692431" y="3257571"/>
                  <a:pt x="1678904" y="3256809"/>
                  <a:pt x="1665950" y="3246713"/>
                </a:cubicBezTo>
                <a:cubicBezTo>
                  <a:pt x="1663856" y="3245189"/>
                  <a:pt x="1660046" y="3244807"/>
                  <a:pt x="1657188" y="3244999"/>
                </a:cubicBezTo>
                <a:cubicBezTo>
                  <a:pt x="1619658" y="3248237"/>
                  <a:pt x="1582510" y="3246522"/>
                  <a:pt x="1544598" y="3244234"/>
                </a:cubicBezTo>
                <a:cubicBezTo>
                  <a:pt x="1496403" y="3241189"/>
                  <a:pt x="1445725" y="3250141"/>
                  <a:pt x="1404006" y="3282146"/>
                </a:cubicBezTo>
                <a:cubicBezTo>
                  <a:pt x="1397909" y="3286910"/>
                  <a:pt x="1388765" y="3289005"/>
                  <a:pt x="1380762" y="3290149"/>
                </a:cubicBezTo>
                <a:cubicBezTo>
                  <a:pt x="1343044" y="3295101"/>
                  <a:pt x="1305132" y="3298530"/>
                  <a:pt x="1267411" y="3304055"/>
                </a:cubicBezTo>
                <a:cubicBezTo>
                  <a:pt x="1246837" y="3307103"/>
                  <a:pt x="1225310" y="3309770"/>
                  <a:pt x="1206641" y="3318153"/>
                </a:cubicBezTo>
                <a:cubicBezTo>
                  <a:pt x="1188354" y="3326343"/>
                  <a:pt x="1173681" y="3336059"/>
                  <a:pt x="1162823" y="3318915"/>
                </a:cubicBezTo>
                <a:cubicBezTo>
                  <a:pt x="1143394" y="3328059"/>
                  <a:pt x="1126437" y="3335680"/>
                  <a:pt x="1109865" y="3343870"/>
                </a:cubicBezTo>
                <a:cubicBezTo>
                  <a:pt x="1103767" y="3346918"/>
                  <a:pt x="1098623" y="3351872"/>
                  <a:pt x="1092527" y="3354730"/>
                </a:cubicBezTo>
                <a:cubicBezTo>
                  <a:pt x="1086048" y="3357778"/>
                  <a:pt x="1078810" y="3359682"/>
                  <a:pt x="1071762" y="3361207"/>
                </a:cubicBezTo>
                <a:cubicBezTo>
                  <a:pt x="1040327" y="3368065"/>
                  <a:pt x="1008894" y="3374351"/>
                  <a:pt x="977653" y="3381782"/>
                </a:cubicBezTo>
                <a:cubicBezTo>
                  <a:pt x="971554" y="3383305"/>
                  <a:pt x="966411" y="3389401"/>
                  <a:pt x="960887" y="3393401"/>
                </a:cubicBezTo>
                <a:cubicBezTo>
                  <a:pt x="957266" y="3396070"/>
                  <a:pt x="953648" y="3400070"/>
                  <a:pt x="949646" y="3400642"/>
                </a:cubicBezTo>
                <a:cubicBezTo>
                  <a:pt x="919165" y="3405214"/>
                  <a:pt x="888877" y="3410549"/>
                  <a:pt x="858205" y="3412834"/>
                </a:cubicBezTo>
                <a:cubicBezTo>
                  <a:pt x="832486" y="3414738"/>
                  <a:pt x="807719" y="3414168"/>
                  <a:pt x="801053" y="3447315"/>
                </a:cubicBezTo>
                <a:cubicBezTo>
                  <a:pt x="799909" y="3453032"/>
                  <a:pt x="791717" y="3459128"/>
                  <a:pt x="785432" y="3461984"/>
                </a:cubicBezTo>
                <a:cubicBezTo>
                  <a:pt x="767524" y="3470176"/>
                  <a:pt x="748471" y="3475701"/>
                  <a:pt x="730754" y="3484082"/>
                </a:cubicBezTo>
                <a:cubicBezTo>
                  <a:pt x="672650" y="3512088"/>
                  <a:pt x="611880" y="3529805"/>
                  <a:pt x="546917" y="3526566"/>
                </a:cubicBezTo>
                <a:cubicBezTo>
                  <a:pt x="526724" y="3525614"/>
                  <a:pt x="507102" y="3515326"/>
                  <a:pt x="494337" y="3511515"/>
                </a:cubicBezTo>
                <a:cubicBezTo>
                  <a:pt x="457572" y="3526566"/>
                  <a:pt x="426709" y="3541045"/>
                  <a:pt x="394511" y="3551903"/>
                </a:cubicBezTo>
                <a:cubicBezTo>
                  <a:pt x="366127" y="3561619"/>
                  <a:pt x="336408" y="3567715"/>
                  <a:pt x="307259" y="3574763"/>
                </a:cubicBezTo>
                <a:cubicBezTo>
                  <a:pt x="296590" y="3577432"/>
                  <a:pt x="285732" y="3578955"/>
                  <a:pt x="274873" y="3580290"/>
                </a:cubicBezTo>
                <a:cubicBezTo>
                  <a:pt x="240965" y="3584480"/>
                  <a:pt x="205529" y="3574384"/>
                  <a:pt x="172384" y="3590386"/>
                </a:cubicBezTo>
                <a:cubicBezTo>
                  <a:pt x="155046" y="3598768"/>
                  <a:pt x="137898" y="3608865"/>
                  <a:pt x="119613" y="3613247"/>
                </a:cubicBezTo>
                <a:cubicBezTo>
                  <a:pt x="99990" y="3618009"/>
                  <a:pt x="80794" y="3625439"/>
                  <a:pt x="61197" y="3630750"/>
                </a:cubicBezTo>
                <a:lnTo>
                  <a:pt x="544" y="3635521"/>
                </a:lnTo>
                <a:lnTo>
                  <a:pt x="544" y="3508282"/>
                </a:lnTo>
                <a:lnTo>
                  <a:pt x="0" y="3508282"/>
                </a:lnTo>
                <a:close/>
              </a:path>
            </a:pathLst>
          </a:custGeom>
          <a:noFill/>
          <a:effectLst>
            <a:outerShdw blurRad="381000" dist="152400" dir="5400000" algn="t" rotWithShape="0">
              <a:prstClr val="black">
                <a:alpha val="20000"/>
              </a:prstClr>
            </a:outerShdw>
          </a:effectLst>
          <a:extLst>
            <a:ext uri="{909E8E84-426E-40DD-AFC4-6F175D3DCCD1}">
              <a14:hiddenFill xmlns:a14="http://schemas.microsoft.com/office/drawing/2010/main">
                <a:solidFill>
                  <a:srgbClr val="FFFFFF"/>
                </a:solidFill>
              </a14:hiddenFill>
            </a:ext>
          </a:extLst>
        </p:spPr>
      </p:pic>
      <p:grpSp>
        <p:nvGrpSpPr>
          <p:cNvPr id="73" name="Group 72">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8" y="857610"/>
            <a:ext cx="9143592" cy="2849976"/>
            <a:chOff x="476" y="-3923157"/>
            <a:chExt cx="10667524" cy="2493729"/>
          </a:xfrm>
        </p:grpSpPr>
        <p:sp>
          <p:nvSpPr>
            <p:cNvPr id="74" name="Freeform: Shape 73">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626785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685799" y="1524000"/>
            <a:ext cx="7772400" cy="4495800"/>
          </a:xfrm>
        </p:spPr>
        <p:txBody>
          <a:bodyPr/>
          <a:lstStyle/>
          <a:p>
            <a:pPr eaLnBrk="1" hangingPunct="1">
              <a:lnSpc>
                <a:spcPct val="90000"/>
              </a:lnSpc>
              <a:buFontTx/>
              <a:buNone/>
            </a:pPr>
            <a:r>
              <a:rPr lang="en-US" sz="3600" dirty="0"/>
              <a:t>Cleaner air equals 21 more weeks of life</a:t>
            </a:r>
          </a:p>
          <a:p>
            <a:pPr eaLnBrk="1" hangingPunct="1">
              <a:lnSpc>
                <a:spcPct val="90000"/>
              </a:lnSpc>
              <a:buFontTx/>
              <a:buNone/>
            </a:pPr>
            <a:endParaRPr lang="en-US" sz="3600" dirty="0"/>
          </a:p>
          <a:p>
            <a:pPr eaLnBrk="1" hangingPunct="1">
              <a:lnSpc>
                <a:spcPct val="90000"/>
              </a:lnSpc>
              <a:buFontTx/>
              <a:buNone/>
            </a:pPr>
            <a:r>
              <a:rPr lang="en-US" sz="2800" dirty="0"/>
              <a:t>Thu Jan 22, 2009 </a:t>
            </a:r>
          </a:p>
          <a:p>
            <a:pPr eaLnBrk="1" hangingPunct="1">
              <a:lnSpc>
                <a:spcPct val="90000"/>
              </a:lnSpc>
              <a:buFontTx/>
              <a:buNone/>
            </a:pPr>
            <a:r>
              <a:rPr lang="en-US" sz="2800" dirty="0"/>
              <a:t>By Gene Emery</a:t>
            </a:r>
          </a:p>
          <a:p>
            <a:pPr eaLnBrk="1" hangingPunct="1">
              <a:lnSpc>
                <a:spcPct val="90000"/>
              </a:lnSpc>
              <a:buFontTx/>
              <a:buNone/>
            </a:pPr>
            <a:endParaRPr lang="en-US" sz="2800" dirty="0"/>
          </a:p>
          <a:p>
            <a:pPr eaLnBrk="1" hangingPunct="1">
              <a:lnSpc>
                <a:spcPct val="90000"/>
              </a:lnSpc>
              <a:buFontTx/>
              <a:buNone/>
            </a:pPr>
            <a:r>
              <a:rPr lang="en-US" sz="2800" dirty="0"/>
              <a:t>BOSTON (Reuters) - Dramatic improvements in U.S. air quality over the last two decades have added 21 weeks to the life of the average American, researchers reported on Wednesday.</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3471985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5DD7F7-8D6F-4698-8682-713BDC205D44}"/>
              </a:ext>
            </a:extLst>
          </p:cNvPr>
          <p:cNvPicPr>
            <a:picLocks noChangeAspect="1"/>
          </p:cNvPicPr>
          <p:nvPr/>
        </p:nvPicPr>
        <p:blipFill>
          <a:blip r:embed="rId2"/>
          <a:stretch>
            <a:fillRect/>
          </a:stretch>
        </p:blipFill>
        <p:spPr>
          <a:xfrm>
            <a:off x="239526" y="990600"/>
            <a:ext cx="4755995" cy="4110037"/>
          </a:xfrm>
          <a:prstGeom prst="rect">
            <a:avLst/>
          </a:prstGeom>
          <a:ln w="12700">
            <a:solidFill>
              <a:schemeClr val="accent1"/>
            </a:solidFill>
          </a:ln>
        </p:spPr>
      </p:pic>
      <p:pic>
        <p:nvPicPr>
          <p:cNvPr id="3" name="Picture 2">
            <a:extLst>
              <a:ext uri="{FF2B5EF4-FFF2-40B4-BE49-F238E27FC236}">
                <a16:creationId xmlns:a16="http://schemas.microsoft.com/office/drawing/2014/main" id="{EFC50C13-93E3-49B0-9550-B3FC9B9289C9}"/>
              </a:ext>
            </a:extLst>
          </p:cNvPr>
          <p:cNvPicPr>
            <a:picLocks noChangeAspect="1"/>
          </p:cNvPicPr>
          <p:nvPr/>
        </p:nvPicPr>
        <p:blipFill>
          <a:blip r:embed="rId3"/>
          <a:stretch>
            <a:fillRect/>
          </a:stretch>
        </p:blipFill>
        <p:spPr>
          <a:xfrm>
            <a:off x="5349797" y="2355842"/>
            <a:ext cx="3468840" cy="3101983"/>
          </a:xfrm>
          <a:prstGeom prst="rect">
            <a:avLst/>
          </a:prstGeom>
          <a:ln w="12700">
            <a:solidFill>
              <a:schemeClr val="accent1"/>
            </a:solidFill>
          </a:ln>
        </p:spPr>
      </p:pic>
      <p:pic>
        <p:nvPicPr>
          <p:cNvPr id="4" name="Picture 3">
            <a:extLst>
              <a:ext uri="{FF2B5EF4-FFF2-40B4-BE49-F238E27FC236}">
                <a16:creationId xmlns:a16="http://schemas.microsoft.com/office/drawing/2014/main" id="{2863002F-BBB2-4E60-9AD5-BE9021FEB287}"/>
              </a:ext>
            </a:extLst>
          </p:cNvPr>
          <p:cNvPicPr>
            <a:picLocks noChangeAspect="1"/>
          </p:cNvPicPr>
          <p:nvPr/>
        </p:nvPicPr>
        <p:blipFill>
          <a:blip r:embed="rId4"/>
          <a:stretch>
            <a:fillRect/>
          </a:stretch>
        </p:blipFill>
        <p:spPr>
          <a:xfrm>
            <a:off x="6199566" y="1168026"/>
            <a:ext cx="1769302" cy="987517"/>
          </a:xfrm>
          <a:prstGeom prst="rect">
            <a:avLst/>
          </a:prstGeom>
        </p:spPr>
      </p:pic>
    </p:spTree>
    <p:extLst>
      <p:ext uri="{BB962C8B-B14F-4D97-AF65-F5344CB8AC3E}">
        <p14:creationId xmlns:p14="http://schemas.microsoft.com/office/powerpoint/2010/main" val="451957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3400" y="1143000"/>
            <a:ext cx="8229600" cy="1143000"/>
          </a:xfrm>
        </p:spPr>
        <p:txBody>
          <a:bodyPr/>
          <a:lstStyle/>
          <a:p>
            <a:pPr eaLnBrk="1" hangingPunct="1"/>
            <a:r>
              <a:rPr lang="en-US" dirty="0"/>
              <a:t>EPA Health Standards</a:t>
            </a:r>
          </a:p>
        </p:txBody>
      </p:sp>
      <p:sp>
        <p:nvSpPr>
          <p:cNvPr id="22531" name="Rectangle 3"/>
          <p:cNvSpPr>
            <a:spLocks noGrp="1" noChangeArrowheads="1"/>
          </p:cNvSpPr>
          <p:nvPr>
            <p:ph idx="1"/>
          </p:nvPr>
        </p:nvSpPr>
        <p:spPr>
          <a:xfrm>
            <a:off x="457200" y="2362200"/>
            <a:ext cx="8229600" cy="3733800"/>
          </a:xfrm>
        </p:spPr>
        <p:txBody>
          <a:bodyPr>
            <a:noAutofit/>
          </a:bodyPr>
          <a:lstStyle/>
          <a:p>
            <a:pPr eaLnBrk="1" hangingPunct="1">
              <a:lnSpc>
                <a:spcPct val="90000"/>
              </a:lnSpc>
              <a:buFontTx/>
              <a:buNone/>
            </a:pPr>
            <a:r>
              <a:rPr lang="en-US" sz="2800" dirty="0"/>
              <a:t>NAAQS - National Ambient Air Quality Standards</a:t>
            </a:r>
          </a:p>
          <a:p>
            <a:pPr eaLnBrk="1" hangingPunct="1">
              <a:lnSpc>
                <a:spcPct val="90000"/>
              </a:lnSpc>
            </a:pPr>
            <a:r>
              <a:rPr lang="en-US" sz="2800" dirty="0"/>
              <a:t>Set for the 6 “criteria” or common pollutants:</a:t>
            </a:r>
          </a:p>
          <a:p>
            <a:pPr lvl="1" eaLnBrk="1" hangingPunct="1">
              <a:lnSpc>
                <a:spcPct val="90000"/>
              </a:lnSpc>
            </a:pPr>
            <a:r>
              <a:rPr lang="en-US" dirty="0">
                <a:solidFill>
                  <a:srgbClr val="FF0000"/>
                </a:solidFill>
              </a:rPr>
              <a:t>Particulate matter (PM</a:t>
            </a:r>
            <a:r>
              <a:rPr lang="en-US" baseline="-25000" dirty="0">
                <a:solidFill>
                  <a:srgbClr val="FF0000"/>
                </a:solidFill>
              </a:rPr>
              <a:t>2.5</a:t>
            </a:r>
            <a:r>
              <a:rPr lang="en-US" dirty="0">
                <a:solidFill>
                  <a:srgbClr val="FF0000"/>
                </a:solidFill>
              </a:rPr>
              <a:t>)</a:t>
            </a:r>
          </a:p>
          <a:p>
            <a:pPr lvl="1" eaLnBrk="1" hangingPunct="1">
              <a:lnSpc>
                <a:spcPct val="90000"/>
              </a:lnSpc>
            </a:pPr>
            <a:r>
              <a:rPr lang="en-US" dirty="0">
                <a:solidFill>
                  <a:srgbClr val="FF0000"/>
                </a:solidFill>
              </a:rPr>
              <a:t>Ozone (O</a:t>
            </a:r>
            <a:r>
              <a:rPr lang="en-US" baseline="-25000" dirty="0">
                <a:solidFill>
                  <a:srgbClr val="FF0000"/>
                </a:solidFill>
              </a:rPr>
              <a:t>3</a:t>
            </a:r>
            <a:r>
              <a:rPr lang="en-US" dirty="0">
                <a:solidFill>
                  <a:srgbClr val="FF0000"/>
                </a:solidFill>
              </a:rPr>
              <a:t>), a secondary pollutant</a:t>
            </a:r>
          </a:p>
          <a:p>
            <a:pPr lvl="1" eaLnBrk="1" hangingPunct="1">
              <a:lnSpc>
                <a:spcPct val="90000"/>
              </a:lnSpc>
            </a:pPr>
            <a:r>
              <a:rPr lang="en-US" dirty="0"/>
              <a:t>Carbon Monoxide (CO), Nitrogen Oxides (</a:t>
            </a:r>
            <a:r>
              <a:rPr lang="en-US" dirty="0" err="1"/>
              <a:t>NO</a:t>
            </a:r>
            <a:r>
              <a:rPr lang="en-US" baseline="-25000" dirty="0" err="1"/>
              <a:t>x</a:t>
            </a:r>
            <a:r>
              <a:rPr lang="en-US" dirty="0"/>
              <a:t>), Sulfur Dioxide (SO</a:t>
            </a:r>
            <a:r>
              <a:rPr lang="en-US" baseline="-25000" dirty="0"/>
              <a:t>2</a:t>
            </a:r>
            <a:r>
              <a:rPr lang="en-US" dirty="0"/>
              <a:t>), Lead (</a:t>
            </a:r>
            <a:r>
              <a:rPr lang="en-US" dirty="0" err="1"/>
              <a:t>Pb</a:t>
            </a:r>
            <a:r>
              <a:rPr lang="en-US" dirty="0"/>
              <a:t>)</a:t>
            </a:r>
          </a:p>
          <a:p>
            <a:pPr>
              <a:lnSpc>
                <a:spcPct val="90000"/>
              </a:lnSpc>
            </a:pPr>
            <a:r>
              <a:rPr lang="en-US" sz="2800" dirty="0"/>
              <a:t>Reviewed every 5 years</a:t>
            </a:r>
          </a:p>
          <a:p>
            <a:pPr eaLnBrk="1" hangingPunct="1">
              <a:lnSpc>
                <a:spcPct val="90000"/>
              </a:lnSpc>
            </a:pPr>
            <a:r>
              <a:rPr lang="en-US" sz="2800" dirty="0"/>
              <a:t>Enforceable </a:t>
            </a:r>
          </a:p>
          <a:p>
            <a:pPr eaLnBrk="1" hangingPunct="1">
              <a:lnSpc>
                <a:spcPct val="90000"/>
              </a:lnSpc>
            </a:pPr>
            <a:r>
              <a:rPr lang="en-US" sz="2800" dirty="0" err="1"/>
              <a:t>Exceedances</a:t>
            </a:r>
            <a:r>
              <a:rPr lang="en-US" sz="2800" dirty="0"/>
              <a:t> can cause a nonattainment designation</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8"/>
          <p:cNvSpPr>
            <a:spLocks noChangeArrowheads="1"/>
          </p:cNvSpPr>
          <p:nvPr/>
        </p:nvSpPr>
        <p:spPr bwMode="auto">
          <a:xfrm>
            <a:off x="0" y="0"/>
            <a:ext cx="9144000" cy="6858000"/>
          </a:xfrm>
          <a:prstGeom prst="rect">
            <a:avLst/>
          </a:prstGeom>
          <a:gradFill rotWithShape="0">
            <a:gsLst>
              <a:gs pos="0">
                <a:srgbClr val="99D8FF"/>
              </a:gs>
              <a:gs pos="100000">
                <a:srgbClr val="E5F6FF"/>
              </a:gs>
            </a:gsLst>
            <a:lin ang="5400000" scaled="1"/>
          </a:gradFill>
          <a:ln w="9525">
            <a:solidFill>
              <a:schemeClr val="tx1"/>
            </a:solidFill>
            <a:miter lim="800000"/>
            <a:headEnd/>
            <a:tailEnd/>
          </a:ln>
        </p:spPr>
        <p:txBody>
          <a:bodyPr wrap="none" anchor="ct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endParaRPr lang="en-US" altLang="en-US" sz="2400" b="0"/>
          </a:p>
        </p:txBody>
      </p:sp>
      <p:sp>
        <p:nvSpPr>
          <p:cNvPr id="25603" name="Rectangle 6"/>
          <p:cNvSpPr>
            <a:spLocks noChangeArrowheads="1"/>
          </p:cNvSpPr>
          <p:nvPr/>
        </p:nvSpPr>
        <p:spPr bwMode="auto">
          <a:xfrm>
            <a:off x="527050" y="1143000"/>
            <a:ext cx="79311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3366"/>
                </a:solidFill>
              </a:rPr>
              <a:t>Smoke particles from wood are relatively small</a:t>
            </a:r>
          </a:p>
        </p:txBody>
      </p:sp>
      <p:sp>
        <p:nvSpPr>
          <p:cNvPr id="25604" name="Rectangle 7"/>
          <p:cNvSpPr>
            <a:spLocks noChangeArrowheads="1"/>
          </p:cNvSpPr>
          <p:nvPr/>
        </p:nvSpPr>
        <p:spPr bwMode="auto">
          <a:xfrm>
            <a:off x="4300538" y="3873500"/>
            <a:ext cx="1679575" cy="280988"/>
          </a:xfrm>
          <a:prstGeom prst="rect">
            <a:avLst/>
          </a:prstGeom>
          <a:solidFill>
            <a:srgbClr val="001F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endParaRPr lang="en-US" altLang="en-US" sz="2400" b="0"/>
          </a:p>
        </p:txBody>
      </p:sp>
      <p:sp>
        <p:nvSpPr>
          <p:cNvPr id="25605" name="Rectangle 8"/>
          <p:cNvSpPr>
            <a:spLocks noChangeArrowheads="1"/>
          </p:cNvSpPr>
          <p:nvPr/>
        </p:nvSpPr>
        <p:spPr bwMode="auto">
          <a:xfrm>
            <a:off x="4306888" y="3879850"/>
            <a:ext cx="1666875" cy="2682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endParaRPr lang="en-US" altLang="en-US" sz="2400" b="0"/>
          </a:p>
        </p:txBody>
      </p:sp>
      <p:sp>
        <p:nvSpPr>
          <p:cNvPr id="25606" name="Freeform 9"/>
          <p:cNvSpPr>
            <a:spLocks/>
          </p:cNvSpPr>
          <p:nvPr/>
        </p:nvSpPr>
        <p:spPr bwMode="auto">
          <a:xfrm>
            <a:off x="3783013" y="3873500"/>
            <a:ext cx="517525" cy="1627188"/>
          </a:xfrm>
          <a:custGeom>
            <a:avLst/>
            <a:gdLst>
              <a:gd name="T0" fmla="*/ 0 w 979"/>
              <a:gd name="T1" fmla="*/ 2147483647 h 3075"/>
              <a:gd name="T2" fmla="*/ 0 w 979"/>
              <a:gd name="T3" fmla="*/ 2147483647 h 3075"/>
              <a:gd name="T4" fmla="*/ 2147483647 w 979"/>
              <a:gd name="T5" fmla="*/ 2147483647 h 3075"/>
              <a:gd name="T6" fmla="*/ 2147483647 w 979"/>
              <a:gd name="T7" fmla="*/ 0 h 3075"/>
              <a:gd name="T8" fmla="*/ 0 w 979"/>
              <a:gd name="T9" fmla="*/ 2147483647 h 3075"/>
              <a:gd name="T10" fmla="*/ 0 60000 65536"/>
              <a:gd name="T11" fmla="*/ 0 60000 65536"/>
              <a:gd name="T12" fmla="*/ 0 60000 65536"/>
              <a:gd name="T13" fmla="*/ 0 60000 65536"/>
              <a:gd name="T14" fmla="*/ 0 60000 65536"/>
              <a:gd name="T15" fmla="*/ 0 w 979"/>
              <a:gd name="T16" fmla="*/ 0 h 3075"/>
              <a:gd name="T17" fmla="*/ 979 w 979"/>
              <a:gd name="T18" fmla="*/ 3075 h 3075"/>
            </a:gdLst>
            <a:ahLst/>
            <a:cxnLst>
              <a:cxn ang="T10">
                <a:pos x="T0" y="T1"/>
              </a:cxn>
              <a:cxn ang="T11">
                <a:pos x="T2" y="T3"/>
              </a:cxn>
              <a:cxn ang="T12">
                <a:pos x="T4" y="T5"/>
              </a:cxn>
              <a:cxn ang="T13">
                <a:pos x="T6" y="T7"/>
              </a:cxn>
              <a:cxn ang="T14">
                <a:pos x="T8" y="T9"/>
              </a:cxn>
            </a:cxnLst>
            <a:rect l="T15" t="T16" r="T17" b="T18"/>
            <a:pathLst>
              <a:path w="979" h="3075">
                <a:moveTo>
                  <a:pt x="0" y="2542"/>
                </a:moveTo>
                <a:lnTo>
                  <a:pt x="0" y="3075"/>
                </a:lnTo>
                <a:lnTo>
                  <a:pt x="979" y="533"/>
                </a:lnTo>
                <a:lnTo>
                  <a:pt x="979" y="0"/>
                </a:lnTo>
                <a:lnTo>
                  <a:pt x="0" y="2542"/>
                </a:lnTo>
                <a:close/>
              </a:path>
            </a:pathLst>
          </a:custGeom>
          <a:solidFill>
            <a:srgbClr val="001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07" name="Freeform 10"/>
          <p:cNvSpPr>
            <a:spLocks/>
          </p:cNvSpPr>
          <p:nvPr/>
        </p:nvSpPr>
        <p:spPr bwMode="auto">
          <a:xfrm>
            <a:off x="3783013" y="3873500"/>
            <a:ext cx="517525" cy="1627188"/>
          </a:xfrm>
          <a:custGeom>
            <a:avLst/>
            <a:gdLst>
              <a:gd name="T0" fmla="*/ 0 w 979"/>
              <a:gd name="T1" fmla="*/ 2147483647 h 3075"/>
              <a:gd name="T2" fmla="*/ 0 w 979"/>
              <a:gd name="T3" fmla="*/ 2147483647 h 3075"/>
              <a:gd name="T4" fmla="*/ 2147483647 w 979"/>
              <a:gd name="T5" fmla="*/ 2147483647 h 3075"/>
              <a:gd name="T6" fmla="*/ 2147483647 w 979"/>
              <a:gd name="T7" fmla="*/ 0 h 3075"/>
              <a:gd name="T8" fmla="*/ 0 w 979"/>
              <a:gd name="T9" fmla="*/ 2147483647 h 3075"/>
              <a:gd name="T10" fmla="*/ 0 60000 65536"/>
              <a:gd name="T11" fmla="*/ 0 60000 65536"/>
              <a:gd name="T12" fmla="*/ 0 60000 65536"/>
              <a:gd name="T13" fmla="*/ 0 60000 65536"/>
              <a:gd name="T14" fmla="*/ 0 60000 65536"/>
              <a:gd name="T15" fmla="*/ 0 w 979"/>
              <a:gd name="T16" fmla="*/ 0 h 3075"/>
              <a:gd name="T17" fmla="*/ 979 w 979"/>
              <a:gd name="T18" fmla="*/ 3075 h 3075"/>
            </a:gdLst>
            <a:ahLst/>
            <a:cxnLst>
              <a:cxn ang="T10">
                <a:pos x="T0" y="T1"/>
              </a:cxn>
              <a:cxn ang="T11">
                <a:pos x="T2" y="T3"/>
              </a:cxn>
              <a:cxn ang="T12">
                <a:pos x="T4" y="T5"/>
              </a:cxn>
              <a:cxn ang="T13">
                <a:pos x="T6" y="T7"/>
              </a:cxn>
              <a:cxn ang="T14">
                <a:pos x="T8" y="T9"/>
              </a:cxn>
            </a:cxnLst>
            <a:rect l="T15" t="T16" r="T17" b="T18"/>
            <a:pathLst>
              <a:path w="979" h="3075">
                <a:moveTo>
                  <a:pt x="0" y="2542"/>
                </a:moveTo>
                <a:lnTo>
                  <a:pt x="0" y="3075"/>
                </a:lnTo>
                <a:lnTo>
                  <a:pt x="979" y="533"/>
                </a:lnTo>
                <a:lnTo>
                  <a:pt x="979" y="0"/>
                </a:lnTo>
                <a:lnTo>
                  <a:pt x="0" y="254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08" name="Freeform 11"/>
          <p:cNvSpPr>
            <a:spLocks/>
          </p:cNvSpPr>
          <p:nvPr/>
        </p:nvSpPr>
        <p:spPr bwMode="auto">
          <a:xfrm>
            <a:off x="2622550" y="3873500"/>
            <a:ext cx="1147763" cy="1624013"/>
          </a:xfrm>
          <a:custGeom>
            <a:avLst/>
            <a:gdLst>
              <a:gd name="T0" fmla="*/ 2147483647 w 2169"/>
              <a:gd name="T1" fmla="*/ 2147483647 h 3069"/>
              <a:gd name="T2" fmla="*/ 2147483647 w 2169"/>
              <a:gd name="T3" fmla="*/ 2147483647 h 3069"/>
              <a:gd name="T4" fmla="*/ 2147483647 w 2169"/>
              <a:gd name="T5" fmla="*/ 2147483647 h 3069"/>
              <a:gd name="T6" fmla="*/ 2147483647 w 2169"/>
              <a:gd name="T7" fmla="*/ 2147483647 h 3069"/>
              <a:gd name="T8" fmla="*/ 2147483647 w 2169"/>
              <a:gd name="T9" fmla="*/ 2147483647 h 3069"/>
              <a:gd name="T10" fmla="*/ 2147483647 w 2169"/>
              <a:gd name="T11" fmla="*/ 2147483647 h 3069"/>
              <a:gd name="T12" fmla="*/ 2147483647 w 2169"/>
              <a:gd name="T13" fmla="*/ 2147483647 h 3069"/>
              <a:gd name="T14" fmla="*/ 2147483647 w 2169"/>
              <a:gd name="T15" fmla="*/ 2147483647 h 3069"/>
              <a:gd name="T16" fmla="*/ 2147483647 w 2169"/>
              <a:gd name="T17" fmla="*/ 2147483647 h 3069"/>
              <a:gd name="T18" fmla="*/ 2147483647 w 2169"/>
              <a:gd name="T19" fmla="*/ 2147483647 h 3069"/>
              <a:gd name="T20" fmla="*/ 2147483647 w 2169"/>
              <a:gd name="T21" fmla="*/ 2147483647 h 3069"/>
              <a:gd name="T22" fmla="*/ 2147483647 w 2169"/>
              <a:gd name="T23" fmla="*/ 2147483647 h 3069"/>
              <a:gd name="T24" fmla="*/ 2147483647 w 2169"/>
              <a:gd name="T25" fmla="*/ 2147483647 h 3069"/>
              <a:gd name="T26" fmla="*/ 2147483647 w 2169"/>
              <a:gd name="T27" fmla="*/ 2147483647 h 3069"/>
              <a:gd name="T28" fmla="*/ 2147483647 w 2169"/>
              <a:gd name="T29" fmla="*/ 2147483647 h 3069"/>
              <a:gd name="T30" fmla="*/ 2147483647 w 2169"/>
              <a:gd name="T31" fmla="*/ 2147483647 h 3069"/>
              <a:gd name="T32" fmla="*/ 0 w 2169"/>
              <a:gd name="T33" fmla="*/ 0 h 3069"/>
              <a:gd name="T34" fmla="*/ 0 w 2169"/>
              <a:gd name="T35" fmla="*/ 2147483647 h 3069"/>
              <a:gd name="T36" fmla="*/ 2147483647 w 2169"/>
              <a:gd name="T37" fmla="*/ 2147483647 h 3069"/>
              <a:gd name="T38" fmla="*/ 2147483647 w 2169"/>
              <a:gd name="T39" fmla="*/ 2147483647 h 3069"/>
              <a:gd name="T40" fmla="*/ 2147483647 w 2169"/>
              <a:gd name="T41" fmla="*/ 2147483647 h 3069"/>
              <a:gd name="T42" fmla="*/ 2147483647 w 2169"/>
              <a:gd name="T43" fmla="*/ 2147483647 h 3069"/>
              <a:gd name="T44" fmla="*/ 2147483647 w 2169"/>
              <a:gd name="T45" fmla="*/ 2147483647 h 3069"/>
              <a:gd name="T46" fmla="*/ 2147483647 w 2169"/>
              <a:gd name="T47" fmla="*/ 2147483647 h 3069"/>
              <a:gd name="T48" fmla="*/ 2147483647 w 2169"/>
              <a:gd name="T49" fmla="*/ 2147483647 h 3069"/>
              <a:gd name="T50" fmla="*/ 2147483647 w 2169"/>
              <a:gd name="T51" fmla="*/ 2147483647 h 3069"/>
              <a:gd name="T52" fmla="*/ 2147483647 w 2169"/>
              <a:gd name="T53" fmla="*/ 2147483647 h 3069"/>
              <a:gd name="T54" fmla="*/ 2147483647 w 2169"/>
              <a:gd name="T55" fmla="*/ 2147483647 h 3069"/>
              <a:gd name="T56" fmla="*/ 2147483647 w 2169"/>
              <a:gd name="T57" fmla="*/ 2147483647 h 3069"/>
              <a:gd name="T58" fmla="*/ 2147483647 w 2169"/>
              <a:gd name="T59" fmla="*/ 2147483647 h 3069"/>
              <a:gd name="T60" fmla="*/ 2147483647 w 2169"/>
              <a:gd name="T61" fmla="*/ 2147483647 h 3069"/>
              <a:gd name="T62" fmla="*/ 2147483647 w 2169"/>
              <a:gd name="T63" fmla="*/ 2147483647 h 3069"/>
              <a:gd name="T64" fmla="*/ 2147483647 w 2169"/>
              <a:gd name="T65" fmla="*/ 2147483647 h 3069"/>
              <a:gd name="T66" fmla="*/ 2147483647 w 2169"/>
              <a:gd name="T67" fmla="*/ 2147483647 h 3069"/>
              <a:gd name="T68" fmla="*/ 2147483647 w 2169"/>
              <a:gd name="T69" fmla="*/ 2147483647 h 30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169"/>
              <a:gd name="T106" fmla="*/ 0 h 3069"/>
              <a:gd name="T107" fmla="*/ 2169 w 2169"/>
              <a:gd name="T108" fmla="*/ 3069 h 306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169" h="3069">
                <a:moveTo>
                  <a:pt x="2169" y="2536"/>
                </a:moveTo>
                <a:lnTo>
                  <a:pt x="1937" y="2461"/>
                </a:lnTo>
                <a:lnTo>
                  <a:pt x="1714" y="2373"/>
                </a:lnTo>
                <a:lnTo>
                  <a:pt x="1501" y="2271"/>
                </a:lnTo>
                <a:lnTo>
                  <a:pt x="1299" y="2156"/>
                </a:lnTo>
                <a:lnTo>
                  <a:pt x="1107" y="2029"/>
                </a:lnTo>
                <a:lnTo>
                  <a:pt x="929" y="1889"/>
                </a:lnTo>
                <a:lnTo>
                  <a:pt x="764" y="1738"/>
                </a:lnTo>
                <a:lnTo>
                  <a:pt x="612" y="1578"/>
                </a:lnTo>
                <a:lnTo>
                  <a:pt x="475" y="1407"/>
                </a:lnTo>
                <a:lnTo>
                  <a:pt x="354" y="1228"/>
                </a:lnTo>
                <a:lnTo>
                  <a:pt x="248" y="1039"/>
                </a:lnTo>
                <a:lnTo>
                  <a:pt x="161" y="845"/>
                </a:lnTo>
                <a:lnTo>
                  <a:pt x="92" y="641"/>
                </a:lnTo>
                <a:lnTo>
                  <a:pt x="41" y="433"/>
                </a:lnTo>
                <a:lnTo>
                  <a:pt x="10" y="219"/>
                </a:lnTo>
                <a:lnTo>
                  <a:pt x="0" y="0"/>
                </a:lnTo>
                <a:lnTo>
                  <a:pt x="0" y="533"/>
                </a:lnTo>
                <a:lnTo>
                  <a:pt x="10" y="752"/>
                </a:lnTo>
                <a:lnTo>
                  <a:pt x="41" y="966"/>
                </a:lnTo>
                <a:lnTo>
                  <a:pt x="92" y="1175"/>
                </a:lnTo>
                <a:lnTo>
                  <a:pt x="161" y="1378"/>
                </a:lnTo>
                <a:lnTo>
                  <a:pt x="248" y="1572"/>
                </a:lnTo>
                <a:lnTo>
                  <a:pt x="354" y="1761"/>
                </a:lnTo>
                <a:lnTo>
                  <a:pt x="475" y="1940"/>
                </a:lnTo>
                <a:lnTo>
                  <a:pt x="612" y="2111"/>
                </a:lnTo>
                <a:lnTo>
                  <a:pt x="764" y="2271"/>
                </a:lnTo>
                <a:lnTo>
                  <a:pt x="929" y="2422"/>
                </a:lnTo>
                <a:lnTo>
                  <a:pt x="1107" y="2562"/>
                </a:lnTo>
                <a:lnTo>
                  <a:pt x="1299" y="2690"/>
                </a:lnTo>
                <a:lnTo>
                  <a:pt x="1501" y="2804"/>
                </a:lnTo>
                <a:lnTo>
                  <a:pt x="1714" y="2906"/>
                </a:lnTo>
                <a:lnTo>
                  <a:pt x="1937" y="2995"/>
                </a:lnTo>
                <a:lnTo>
                  <a:pt x="2169" y="3069"/>
                </a:lnTo>
                <a:lnTo>
                  <a:pt x="2169" y="2536"/>
                </a:lnTo>
                <a:close/>
              </a:path>
            </a:pathLst>
          </a:custGeom>
          <a:solidFill>
            <a:srgbClr val="001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09" name="Freeform 12"/>
          <p:cNvSpPr>
            <a:spLocks/>
          </p:cNvSpPr>
          <p:nvPr/>
        </p:nvSpPr>
        <p:spPr bwMode="auto">
          <a:xfrm>
            <a:off x="2622550" y="3873500"/>
            <a:ext cx="1147763" cy="1624013"/>
          </a:xfrm>
          <a:custGeom>
            <a:avLst/>
            <a:gdLst>
              <a:gd name="T0" fmla="*/ 2147483647 w 2169"/>
              <a:gd name="T1" fmla="*/ 2147483647 h 3069"/>
              <a:gd name="T2" fmla="*/ 2147483647 w 2169"/>
              <a:gd name="T3" fmla="*/ 2147483647 h 3069"/>
              <a:gd name="T4" fmla="*/ 2147483647 w 2169"/>
              <a:gd name="T5" fmla="*/ 2147483647 h 3069"/>
              <a:gd name="T6" fmla="*/ 2147483647 w 2169"/>
              <a:gd name="T7" fmla="*/ 2147483647 h 3069"/>
              <a:gd name="T8" fmla="*/ 2147483647 w 2169"/>
              <a:gd name="T9" fmla="*/ 2147483647 h 3069"/>
              <a:gd name="T10" fmla="*/ 2147483647 w 2169"/>
              <a:gd name="T11" fmla="*/ 2147483647 h 3069"/>
              <a:gd name="T12" fmla="*/ 2147483647 w 2169"/>
              <a:gd name="T13" fmla="*/ 2147483647 h 3069"/>
              <a:gd name="T14" fmla="*/ 2147483647 w 2169"/>
              <a:gd name="T15" fmla="*/ 2147483647 h 3069"/>
              <a:gd name="T16" fmla="*/ 2147483647 w 2169"/>
              <a:gd name="T17" fmla="*/ 2147483647 h 3069"/>
              <a:gd name="T18" fmla="*/ 2147483647 w 2169"/>
              <a:gd name="T19" fmla="*/ 2147483647 h 3069"/>
              <a:gd name="T20" fmla="*/ 2147483647 w 2169"/>
              <a:gd name="T21" fmla="*/ 2147483647 h 3069"/>
              <a:gd name="T22" fmla="*/ 2147483647 w 2169"/>
              <a:gd name="T23" fmla="*/ 2147483647 h 3069"/>
              <a:gd name="T24" fmla="*/ 2147483647 w 2169"/>
              <a:gd name="T25" fmla="*/ 2147483647 h 3069"/>
              <a:gd name="T26" fmla="*/ 2147483647 w 2169"/>
              <a:gd name="T27" fmla="*/ 2147483647 h 3069"/>
              <a:gd name="T28" fmla="*/ 2147483647 w 2169"/>
              <a:gd name="T29" fmla="*/ 2147483647 h 3069"/>
              <a:gd name="T30" fmla="*/ 2147483647 w 2169"/>
              <a:gd name="T31" fmla="*/ 2147483647 h 3069"/>
              <a:gd name="T32" fmla="*/ 0 w 2169"/>
              <a:gd name="T33" fmla="*/ 0 h 3069"/>
              <a:gd name="T34" fmla="*/ 0 w 2169"/>
              <a:gd name="T35" fmla="*/ 2147483647 h 3069"/>
              <a:gd name="T36" fmla="*/ 2147483647 w 2169"/>
              <a:gd name="T37" fmla="*/ 2147483647 h 3069"/>
              <a:gd name="T38" fmla="*/ 2147483647 w 2169"/>
              <a:gd name="T39" fmla="*/ 2147483647 h 3069"/>
              <a:gd name="T40" fmla="*/ 2147483647 w 2169"/>
              <a:gd name="T41" fmla="*/ 2147483647 h 3069"/>
              <a:gd name="T42" fmla="*/ 2147483647 w 2169"/>
              <a:gd name="T43" fmla="*/ 2147483647 h 3069"/>
              <a:gd name="T44" fmla="*/ 2147483647 w 2169"/>
              <a:gd name="T45" fmla="*/ 2147483647 h 3069"/>
              <a:gd name="T46" fmla="*/ 2147483647 w 2169"/>
              <a:gd name="T47" fmla="*/ 2147483647 h 3069"/>
              <a:gd name="T48" fmla="*/ 2147483647 w 2169"/>
              <a:gd name="T49" fmla="*/ 2147483647 h 3069"/>
              <a:gd name="T50" fmla="*/ 2147483647 w 2169"/>
              <a:gd name="T51" fmla="*/ 2147483647 h 3069"/>
              <a:gd name="T52" fmla="*/ 2147483647 w 2169"/>
              <a:gd name="T53" fmla="*/ 2147483647 h 3069"/>
              <a:gd name="T54" fmla="*/ 2147483647 w 2169"/>
              <a:gd name="T55" fmla="*/ 2147483647 h 3069"/>
              <a:gd name="T56" fmla="*/ 2147483647 w 2169"/>
              <a:gd name="T57" fmla="*/ 2147483647 h 3069"/>
              <a:gd name="T58" fmla="*/ 2147483647 w 2169"/>
              <a:gd name="T59" fmla="*/ 2147483647 h 3069"/>
              <a:gd name="T60" fmla="*/ 2147483647 w 2169"/>
              <a:gd name="T61" fmla="*/ 2147483647 h 3069"/>
              <a:gd name="T62" fmla="*/ 2147483647 w 2169"/>
              <a:gd name="T63" fmla="*/ 2147483647 h 3069"/>
              <a:gd name="T64" fmla="*/ 2147483647 w 2169"/>
              <a:gd name="T65" fmla="*/ 2147483647 h 3069"/>
              <a:gd name="T66" fmla="*/ 2147483647 w 2169"/>
              <a:gd name="T67" fmla="*/ 2147483647 h 3069"/>
              <a:gd name="T68" fmla="*/ 2147483647 w 2169"/>
              <a:gd name="T69" fmla="*/ 2147483647 h 306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169"/>
              <a:gd name="T106" fmla="*/ 0 h 3069"/>
              <a:gd name="T107" fmla="*/ 2169 w 2169"/>
              <a:gd name="T108" fmla="*/ 3069 h 306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169" h="3069">
                <a:moveTo>
                  <a:pt x="2169" y="2536"/>
                </a:moveTo>
                <a:lnTo>
                  <a:pt x="1937" y="2461"/>
                </a:lnTo>
                <a:lnTo>
                  <a:pt x="1714" y="2373"/>
                </a:lnTo>
                <a:lnTo>
                  <a:pt x="1501" y="2271"/>
                </a:lnTo>
                <a:lnTo>
                  <a:pt x="1299" y="2156"/>
                </a:lnTo>
                <a:lnTo>
                  <a:pt x="1107" y="2029"/>
                </a:lnTo>
                <a:lnTo>
                  <a:pt x="929" y="1889"/>
                </a:lnTo>
                <a:lnTo>
                  <a:pt x="764" y="1738"/>
                </a:lnTo>
                <a:lnTo>
                  <a:pt x="612" y="1578"/>
                </a:lnTo>
                <a:lnTo>
                  <a:pt x="475" y="1407"/>
                </a:lnTo>
                <a:lnTo>
                  <a:pt x="354" y="1228"/>
                </a:lnTo>
                <a:lnTo>
                  <a:pt x="248" y="1039"/>
                </a:lnTo>
                <a:lnTo>
                  <a:pt x="161" y="845"/>
                </a:lnTo>
                <a:lnTo>
                  <a:pt x="92" y="641"/>
                </a:lnTo>
                <a:lnTo>
                  <a:pt x="41" y="433"/>
                </a:lnTo>
                <a:lnTo>
                  <a:pt x="10" y="219"/>
                </a:lnTo>
                <a:lnTo>
                  <a:pt x="0" y="0"/>
                </a:lnTo>
                <a:lnTo>
                  <a:pt x="0" y="533"/>
                </a:lnTo>
                <a:lnTo>
                  <a:pt x="10" y="752"/>
                </a:lnTo>
                <a:lnTo>
                  <a:pt x="41" y="966"/>
                </a:lnTo>
                <a:lnTo>
                  <a:pt x="92" y="1175"/>
                </a:lnTo>
                <a:lnTo>
                  <a:pt x="161" y="1378"/>
                </a:lnTo>
                <a:lnTo>
                  <a:pt x="248" y="1572"/>
                </a:lnTo>
                <a:lnTo>
                  <a:pt x="354" y="1761"/>
                </a:lnTo>
                <a:lnTo>
                  <a:pt x="475" y="1940"/>
                </a:lnTo>
                <a:lnTo>
                  <a:pt x="612" y="2111"/>
                </a:lnTo>
                <a:lnTo>
                  <a:pt x="764" y="2271"/>
                </a:lnTo>
                <a:lnTo>
                  <a:pt x="929" y="2422"/>
                </a:lnTo>
                <a:lnTo>
                  <a:pt x="1107" y="2562"/>
                </a:lnTo>
                <a:lnTo>
                  <a:pt x="1299" y="2690"/>
                </a:lnTo>
                <a:lnTo>
                  <a:pt x="1501" y="2804"/>
                </a:lnTo>
                <a:lnTo>
                  <a:pt x="1714" y="2906"/>
                </a:lnTo>
                <a:lnTo>
                  <a:pt x="1937" y="2995"/>
                </a:lnTo>
                <a:lnTo>
                  <a:pt x="2169" y="3069"/>
                </a:lnTo>
                <a:lnTo>
                  <a:pt x="2169" y="2536"/>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10" name="Freeform 13"/>
          <p:cNvSpPr>
            <a:spLocks/>
          </p:cNvSpPr>
          <p:nvPr/>
        </p:nvSpPr>
        <p:spPr bwMode="auto">
          <a:xfrm>
            <a:off x="4300538" y="3873500"/>
            <a:ext cx="1358900" cy="1112838"/>
          </a:xfrm>
          <a:custGeom>
            <a:avLst/>
            <a:gdLst>
              <a:gd name="T0" fmla="*/ 2147483647 w 2567"/>
              <a:gd name="T1" fmla="*/ 2147483647 h 2104"/>
              <a:gd name="T2" fmla="*/ 2147483647 w 2567"/>
              <a:gd name="T3" fmla="*/ 2147483647 h 2104"/>
              <a:gd name="T4" fmla="*/ 0 w 2567"/>
              <a:gd name="T5" fmla="*/ 2147483647 h 2104"/>
              <a:gd name="T6" fmla="*/ 0 w 2567"/>
              <a:gd name="T7" fmla="*/ 0 h 2104"/>
              <a:gd name="T8" fmla="*/ 2147483647 w 2567"/>
              <a:gd name="T9" fmla="*/ 2147483647 h 2104"/>
              <a:gd name="T10" fmla="*/ 0 60000 65536"/>
              <a:gd name="T11" fmla="*/ 0 60000 65536"/>
              <a:gd name="T12" fmla="*/ 0 60000 65536"/>
              <a:gd name="T13" fmla="*/ 0 60000 65536"/>
              <a:gd name="T14" fmla="*/ 0 60000 65536"/>
              <a:gd name="T15" fmla="*/ 0 w 2567"/>
              <a:gd name="T16" fmla="*/ 0 h 2104"/>
              <a:gd name="T17" fmla="*/ 2567 w 2567"/>
              <a:gd name="T18" fmla="*/ 2104 h 2104"/>
            </a:gdLst>
            <a:ahLst/>
            <a:cxnLst>
              <a:cxn ang="T10">
                <a:pos x="T0" y="T1"/>
              </a:cxn>
              <a:cxn ang="T11">
                <a:pos x="T2" y="T3"/>
              </a:cxn>
              <a:cxn ang="T12">
                <a:pos x="T4" y="T5"/>
              </a:cxn>
              <a:cxn ang="T13">
                <a:pos x="T6" y="T7"/>
              </a:cxn>
              <a:cxn ang="T14">
                <a:pos x="T8" y="T9"/>
              </a:cxn>
            </a:cxnLst>
            <a:rect l="T15" t="T16" r="T17" b="T18"/>
            <a:pathLst>
              <a:path w="2567" h="2104">
                <a:moveTo>
                  <a:pt x="2567" y="1571"/>
                </a:moveTo>
                <a:lnTo>
                  <a:pt x="2567" y="2104"/>
                </a:lnTo>
                <a:lnTo>
                  <a:pt x="0" y="533"/>
                </a:lnTo>
                <a:lnTo>
                  <a:pt x="0" y="0"/>
                </a:lnTo>
                <a:lnTo>
                  <a:pt x="2567" y="1571"/>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11" name="Freeform 14"/>
          <p:cNvSpPr>
            <a:spLocks/>
          </p:cNvSpPr>
          <p:nvPr/>
        </p:nvSpPr>
        <p:spPr bwMode="auto">
          <a:xfrm>
            <a:off x="4300538" y="3873500"/>
            <a:ext cx="1358900" cy="1112838"/>
          </a:xfrm>
          <a:custGeom>
            <a:avLst/>
            <a:gdLst>
              <a:gd name="T0" fmla="*/ 2147483647 w 2567"/>
              <a:gd name="T1" fmla="*/ 2147483647 h 2104"/>
              <a:gd name="T2" fmla="*/ 2147483647 w 2567"/>
              <a:gd name="T3" fmla="*/ 2147483647 h 2104"/>
              <a:gd name="T4" fmla="*/ 0 w 2567"/>
              <a:gd name="T5" fmla="*/ 2147483647 h 2104"/>
              <a:gd name="T6" fmla="*/ 0 w 2567"/>
              <a:gd name="T7" fmla="*/ 0 h 2104"/>
              <a:gd name="T8" fmla="*/ 2147483647 w 2567"/>
              <a:gd name="T9" fmla="*/ 2147483647 h 2104"/>
              <a:gd name="T10" fmla="*/ 0 60000 65536"/>
              <a:gd name="T11" fmla="*/ 0 60000 65536"/>
              <a:gd name="T12" fmla="*/ 0 60000 65536"/>
              <a:gd name="T13" fmla="*/ 0 60000 65536"/>
              <a:gd name="T14" fmla="*/ 0 60000 65536"/>
              <a:gd name="T15" fmla="*/ 0 w 2567"/>
              <a:gd name="T16" fmla="*/ 0 h 2104"/>
              <a:gd name="T17" fmla="*/ 2567 w 2567"/>
              <a:gd name="T18" fmla="*/ 2104 h 2104"/>
            </a:gdLst>
            <a:ahLst/>
            <a:cxnLst>
              <a:cxn ang="T10">
                <a:pos x="T0" y="T1"/>
              </a:cxn>
              <a:cxn ang="T11">
                <a:pos x="T2" y="T3"/>
              </a:cxn>
              <a:cxn ang="T12">
                <a:pos x="T4" y="T5"/>
              </a:cxn>
              <a:cxn ang="T13">
                <a:pos x="T6" y="T7"/>
              </a:cxn>
              <a:cxn ang="T14">
                <a:pos x="T8" y="T9"/>
              </a:cxn>
            </a:cxnLst>
            <a:rect l="T15" t="T16" r="T17" b="T18"/>
            <a:pathLst>
              <a:path w="2567" h="2104">
                <a:moveTo>
                  <a:pt x="2567" y="1571"/>
                </a:moveTo>
                <a:lnTo>
                  <a:pt x="2567" y="2104"/>
                </a:lnTo>
                <a:lnTo>
                  <a:pt x="0" y="533"/>
                </a:lnTo>
                <a:lnTo>
                  <a:pt x="0" y="0"/>
                </a:lnTo>
                <a:lnTo>
                  <a:pt x="2567" y="1571"/>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12" name="Freeform 15"/>
          <p:cNvSpPr>
            <a:spLocks/>
          </p:cNvSpPr>
          <p:nvPr/>
        </p:nvSpPr>
        <p:spPr bwMode="auto">
          <a:xfrm>
            <a:off x="5654675" y="3873500"/>
            <a:ext cx="325438" cy="1117600"/>
          </a:xfrm>
          <a:custGeom>
            <a:avLst/>
            <a:gdLst>
              <a:gd name="T0" fmla="*/ 0 w 613"/>
              <a:gd name="T1" fmla="*/ 2147483647 h 2112"/>
              <a:gd name="T2" fmla="*/ 2147483647 w 613"/>
              <a:gd name="T3" fmla="*/ 2147483647 h 2112"/>
              <a:gd name="T4" fmla="*/ 2147483647 w 613"/>
              <a:gd name="T5" fmla="*/ 2147483647 h 2112"/>
              <a:gd name="T6" fmla="*/ 2147483647 w 613"/>
              <a:gd name="T7" fmla="*/ 2147483647 h 2112"/>
              <a:gd name="T8" fmla="*/ 2147483647 w 613"/>
              <a:gd name="T9" fmla="*/ 2147483647 h 2112"/>
              <a:gd name="T10" fmla="*/ 2147483647 w 613"/>
              <a:gd name="T11" fmla="*/ 2147483647 h 2112"/>
              <a:gd name="T12" fmla="*/ 2147483647 w 613"/>
              <a:gd name="T13" fmla="*/ 2147483647 h 2112"/>
              <a:gd name="T14" fmla="*/ 2147483647 w 613"/>
              <a:gd name="T15" fmla="*/ 2147483647 h 2112"/>
              <a:gd name="T16" fmla="*/ 2147483647 w 613"/>
              <a:gd name="T17" fmla="*/ 0 h 2112"/>
              <a:gd name="T18" fmla="*/ 2147483647 w 613"/>
              <a:gd name="T19" fmla="*/ 2147483647 h 2112"/>
              <a:gd name="T20" fmla="*/ 2147483647 w 613"/>
              <a:gd name="T21" fmla="*/ 2147483647 h 2112"/>
              <a:gd name="T22" fmla="*/ 2147483647 w 613"/>
              <a:gd name="T23" fmla="*/ 2147483647 h 2112"/>
              <a:gd name="T24" fmla="*/ 2147483647 w 613"/>
              <a:gd name="T25" fmla="*/ 2147483647 h 2112"/>
              <a:gd name="T26" fmla="*/ 2147483647 w 613"/>
              <a:gd name="T27" fmla="*/ 2147483647 h 2112"/>
              <a:gd name="T28" fmla="*/ 2147483647 w 613"/>
              <a:gd name="T29" fmla="*/ 2147483647 h 2112"/>
              <a:gd name="T30" fmla="*/ 2147483647 w 613"/>
              <a:gd name="T31" fmla="*/ 2147483647 h 2112"/>
              <a:gd name="T32" fmla="*/ 2147483647 w 613"/>
              <a:gd name="T33" fmla="*/ 2147483647 h 2112"/>
              <a:gd name="T34" fmla="*/ 0 w 613"/>
              <a:gd name="T35" fmla="*/ 2147483647 h 2112"/>
              <a:gd name="T36" fmla="*/ 0 w 613"/>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3"/>
              <a:gd name="T58" fmla="*/ 0 h 2112"/>
              <a:gd name="T59" fmla="*/ 613 w 613"/>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3" h="2112">
                <a:moveTo>
                  <a:pt x="0" y="1579"/>
                </a:moveTo>
                <a:lnTo>
                  <a:pt x="137" y="1407"/>
                </a:lnTo>
                <a:lnTo>
                  <a:pt x="257" y="1228"/>
                </a:lnTo>
                <a:lnTo>
                  <a:pt x="362" y="1039"/>
                </a:lnTo>
                <a:lnTo>
                  <a:pt x="450" y="844"/>
                </a:lnTo>
                <a:lnTo>
                  <a:pt x="520" y="641"/>
                </a:lnTo>
                <a:lnTo>
                  <a:pt x="571" y="433"/>
                </a:lnTo>
                <a:lnTo>
                  <a:pt x="601" y="219"/>
                </a:lnTo>
                <a:lnTo>
                  <a:pt x="613" y="0"/>
                </a:lnTo>
                <a:lnTo>
                  <a:pt x="613" y="533"/>
                </a:lnTo>
                <a:lnTo>
                  <a:pt x="601" y="752"/>
                </a:lnTo>
                <a:lnTo>
                  <a:pt x="571" y="966"/>
                </a:lnTo>
                <a:lnTo>
                  <a:pt x="520" y="1175"/>
                </a:lnTo>
                <a:lnTo>
                  <a:pt x="450" y="1377"/>
                </a:lnTo>
                <a:lnTo>
                  <a:pt x="362" y="1572"/>
                </a:lnTo>
                <a:lnTo>
                  <a:pt x="257" y="1761"/>
                </a:lnTo>
                <a:lnTo>
                  <a:pt x="137" y="1940"/>
                </a:lnTo>
                <a:lnTo>
                  <a:pt x="0" y="2112"/>
                </a:lnTo>
                <a:lnTo>
                  <a:pt x="0" y="1579"/>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13" name="Freeform 16"/>
          <p:cNvSpPr>
            <a:spLocks/>
          </p:cNvSpPr>
          <p:nvPr/>
        </p:nvSpPr>
        <p:spPr bwMode="auto">
          <a:xfrm>
            <a:off x="5654675" y="3873500"/>
            <a:ext cx="325438" cy="1117600"/>
          </a:xfrm>
          <a:custGeom>
            <a:avLst/>
            <a:gdLst>
              <a:gd name="T0" fmla="*/ 0 w 613"/>
              <a:gd name="T1" fmla="*/ 2147483647 h 2112"/>
              <a:gd name="T2" fmla="*/ 2147483647 w 613"/>
              <a:gd name="T3" fmla="*/ 2147483647 h 2112"/>
              <a:gd name="T4" fmla="*/ 2147483647 w 613"/>
              <a:gd name="T5" fmla="*/ 2147483647 h 2112"/>
              <a:gd name="T6" fmla="*/ 2147483647 w 613"/>
              <a:gd name="T7" fmla="*/ 2147483647 h 2112"/>
              <a:gd name="T8" fmla="*/ 2147483647 w 613"/>
              <a:gd name="T9" fmla="*/ 2147483647 h 2112"/>
              <a:gd name="T10" fmla="*/ 2147483647 w 613"/>
              <a:gd name="T11" fmla="*/ 2147483647 h 2112"/>
              <a:gd name="T12" fmla="*/ 2147483647 w 613"/>
              <a:gd name="T13" fmla="*/ 2147483647 h 2112"/>
              <a:gd name="T14" fmla="*/ 2147483647 w 613"/>
              <a:gd name="T15" fmla="*/ 2147483647 h 2112"/>
              <a:gd name="T16" fmla="*/ 2147483647 w 613"/>
              <a:gd name="T17" fmla="*/ 0 h 2112"/>
              <a:gd name="T18" fmla="*/ 2147483647 w 613"/>
              <a:gd name="T19" fmla="*/ 2147483647 h 2112"/>
              <a:gd name="T20" fmla="*/ 2147483647 w 613"/>
              <a:gd name="T21" fmla="*/ 2147483647 h 2112"/>
              <a:gd name="T22" fmla="*/ 2147483647 w 613"/>
              <a:gd name="T23" fmla="*/ 2147483647 h 2112"/>
              <a:gd name="T24" fmla="*/ 2147483647 w 613"/>
              <a:gd name="T25" fmla="*/ 2147483647 h 2112"/>
              <a:gd name="T26" fmla="*/ 2147483647 w 613"/>
              <a:gd name="T27" fmla="*/ 2147483647 h 2112"/>
              <a:gd name="T28" fmla="*/ 2147483647 w 613"/>
              <a:gd name="T29" fmla="*/ 2147483647 h 2112"/>
              <a:gd name="T30" fmla="*/ 2147483647 w 613"/>
              <a:gd name="T31" fmla="*/ 2147483647 h 2112"/>
              <a:gd name="T32" fmla="*/ 2147483647 w 613"/>
              <a:gd name="T33" fmla="*/ 2147483647 h 2112"/>
              <a:gd name="T34" fmla="*/ 0 w 613"/>
              <a:gd name="T35" fmla="*/ 2147483647 h 2112"/>
              <a:gd name="T36" fmla="*/ 0 w 613"/>
              <a:gd name="T37" fmla="*/ 2147483647 h 2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3"/>
              <a:gd name="T58" fmla="*/ 0 h 2112"/>
              <a:gd name="T59" fmla="*/ 613 w 613"/>
              <a:gd name="T60" fmla="*/ 2112 h 2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3" h="2112">
                <a:moveTo>
                  <a:pt x="0" y="1579"/>
                </a:moveTo>
                <a:lnTo>
                  <a:pt x="137" y="1407"/>
                </a:lnTo>
                <a:lnTo>
                  <a:pt x="257" y="1228"/>
                </a:lnTo>
                <a:lnTo>
                  <a:pt x="362" y="1039"/>
                </a:lnTo>
                <a:lnTo>
                  <a:pt x="450" y="844"/>
                </a:lnTo>
                <a:lnTo>
                  <a:pt x="520" y="641"/>
                </a:lnTo>
                <a:lnTo>
                  <a:pt x="571" y="433"/>
                </a:lnTo>
                <a:lnTo>
                  <a:pt x="601" y="219"/>
                </a:lnTo>
                <a:lnTo>
                  <a:pt x="613" y="0"/>
                </a:lnTo>
                <a:lnTo>
                  <a:pt x="613" y="533"/>
                </a:lnTo>
                <a:lnTo>
                  <a:pt x="601" y="752"/>
                </a:lnTo>
                <a:lnTo>
                  <a:pt x="571" y="966"/>
                </a:lnTo>
                <a:lnTo>
                  <a:pt x="520" y="1175"/>
                </a:lnTo>
                <a:lnTo>
                  <a:pt x="450" y="1377"/>
                </a:lnTo>
                <a:lnTo>
                  <a:pt x="362" y="1572"/>
                </a:lnTo>
                <a:lnTo>
                  <a:pt x="257" y="1761"/>
                </a:lnTo>
                <a:lnTo>
                  <a:pt x="137" y="1940"/>
                </a:lnTo>
                <a:lnTo>
                  <a:pt x="0" y="2112"/>
                </a:lnTo>
                <a:lnTo>
                  <a:pt x="0" y="1579"/>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14" name="Freeform 17"/>
          <p:cNvSpPr>
            <a:spLocks/>
          </p:cNvSpPr>
          <p:nvPr/>
        </p:nvSpPr>
        <p:spPr bwMode="auto">
          <a:xfrm>
            <a:off x="3770313" y="4708525"/>
            <a:ext cx="1884362" cy="860425"/>
          </a:xfrm>
          <a:custGeom>
            <a:avLst/>
            <a:gdLst>
              <a:gd name="T0" fmla="*/ 0 w 3563"/>
              <a:gd name="T1" fmla="*/ 2147483647 h 1627"/>
              <a:gd name="T2" fmla="*/ 2147483647 w 3563"/>
              <a:gd name="T3" fmla="*/ 2147483647 h 1627"/>
              <a:gd name="T4" fmla="*/ 2147483647 w 3563"/>
              <a:gd name="T5" fmla="*/ 2147483647 h 1627"/>
              <a:gd name="T6" fmla="*/ 2147483647 w 3563"/>
              <a:gd name="T7" fmla="*/ 2147483647 h 1627"/>
              <a:gd name="T8" fmla="*/ 2147483647 w 3563"/>
              <a:gd name="T9" fmla="*/ 2147483647 h 1627"/>
              <a:gd name="T10" fmla="*/ 2147483647 w 3563"/>
              <a:gd name="T11" fmla="*/ 2147483647 h 1627"/>
              <a:gd name="T12" fmla="*/ 2147483647 w 3563"/>
              <a:gd name="T13" fmla="*/ 2147483647 h 1627"/>
              <a:gd name="T14" fmla="*/ 2147483647 w 3563"/>
              <a:gd name="T15" fmla="*/ 2147483647 h 1627"/>
              <a:gd name="T16" fmla="*/ 2147483647 w 3563"/>
              <a:gd name="T17" fmla="*/ 2147483647 h 1627"/>
              <a:gd name="T18" fmla="*/ 2147483647 w 3563"/>
              <a:gd name="T19" fmla="*/ 2147483647 h 1627"/>
              <a:gd name="T20" fmla="*/ 2147483647 w 3563"/>
              <a:gd name="T21" fmla="*/ 2147483647 h 1627"/>
              <a:gd name="T22" fmla="*/ 2147483647 w 3563"/>
              <a:gd name="T23" fmla="*/ 2147483647 h 1627"/>
              <a:gd name="T24" fmla="*/ 2147483647 w 3563"/>
              <a:gd name="T25" fmla="*/ 2147483647 h 1627"/>
              <a:gd name="T26" fmla="*/ 2147483647 w 3563"/>
              <a:gd name="T27" fmla="*/ 2147483647 h 1627"/>
              <a:gd name="T28" fmla="*/ 2147483647 w 3563"/>
              <a:gd name="T29" fmla="*/ 2147483647 h 1627"/>
              <a:gd name="T30" fmla="*/ 2147483647 w 3563"/>
              <a:gd name="T31" fmla="*/ 2147483647 h 1627"/>
              <a:gd name="T32" fmla="*/ 2147483647 w 3563"/>
              <a:gd name="T33" fmla="*/ 2147483647 h 1627"/>
              <a:gd name="T34" fmla="*/ 2147483647 w 3563"/>
              <a:gd name="T35" fmla="*/ 2147483647 h 1627"/>
              <a:gd name="T36" fmla="*/ 2147483647 w 3563"/>
              <a:gd name="T37" fmla="*/ 2147483647 h 1627"/>
              <a:gd name="T38" fmla="*/ 2147483647 w 3563"/>
              <a:gd name="T39" fmla="*/ 0 h 1627"/>
              <a:gd name="T40" fmla="*/ 2147483647 w 3563"/>
              <a:gd name="T41" fmla="*/ 2147483647 h 1627"/>
              <a:gd name="T42" fmla="*/ 2147483647 w 3563"/>
              <a:gd name="T43" fmla="*/ 2147483647 h 1627"/>
              <a:gd name="T44" fmla="*/ 2147483647 w 3563"/>
              <a:gd name="T45" fmla="*/ 2147483647 h 1627"/>
              <a:gd name="T46" fmla="*/ 2147483647 w 3563"/>
              <a:gd name="T47" fmla="*/ 2147483647 h 1627"/>
              <a:gd name="T48" fmla="*/ 2147483647 w 3563"/>
              <a:gd name="T49" fmla="*/ 2147483647 h 1627"/>
              <a:gd name="T50" fmla="*/ 2147483647 w 3563"/>
              <a:gd name="T51" fmla="*/ 2147483647 h 1627"/>
              <a:gd name="T52" fmla="*/ 2147483647 w 3563"/>
              <a:gd name="T53" fmla="*/ 2147483647 h 1627"/>
              <a:gd name="T54" fmla="*/ 2147483647 w 3563"/>
              <a:gd name="T55" fmla="*/ 2147483647 h 1627"/>
              <a:gd name="T56" fmla="*/ 2147483647 w 3563"/>
              <a:gd name="T57" fmla="*/ 2147483647 h 1627"/>
              <a:gd name="T58" fmla="*/ 2147483647 w 3563"/>
              <a:gd name="T59" fmla="*/ 2147483647 h 1627"/>
              <a:gd name="T60" fmla="*/ 2147483647 w 3563"/>
              <a:gd name="T61" fmla="*/ 2147483647 h 1627"/>
              <a:gd name="T62" fmla="*/ 2147483647 w 3563"/>
              <a:gd name="T63" fmla="*/ 2147483647 h 1627"/>
              <a:gd name="T64" fmla="*/ 2147483647 w 3563"/>
              <a:gd name="T65" fmla="*/ 2147483647 h 1627"/>
              <a:gd name="T66" fmla="*/ 2147483647 w 3563"/>
              <a:gd name="T67" fmla="*/ 2147483647 h 1627"/>
              <a:gd name="T68" fmla="*/ 2147483647 w 3563"/>
              <a:gd name="T69" fmla="*/ 2147483647 h 1627"/>
              <a:gd name="T70" fmla="*/ 2147483647 w 3563"/>
              <a:gd name="T71" fmla="*/ 2147483647 h 1627"/>
              <a:gd name="T72" fmla="*/ 2147483647 w 3563"/>
              <a:gd name="T73" fmla="*/ 2147483647 h 1627"/>
              <a:gd name="T74" fmla="*/ 2147483647 w 3563"/>
              <a:gd name="T75" fmla="*/ 2147483647 h 1627"/>
              <a:gd name="T76" fmla="*/ 2147483647 w 3563"/>
              <a:gd name="T77" fmla="*/ 2147483647 h 1627"/>
              <a:gd name="T78" fmla="*/ 0 w 3563"/>
              <a:gd name="T79" fmla="*/ 2147483647 h 1627"/>
              <a:gd name="T80" fmla="*/ 0 w 3563"/>
              <a:gd name="T81" fmla="*/ 2147483647 h 16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63"/>
              <a:gd name="T124" fmla="*/ 0 h 1627"/>
              <a:gd name="T125" fmla="*/ 3563 w 3563"/>
              <a:gd name="T126" fmla="*/ 1627 h 16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63" h="1627">
                <a:moveTo>
                  <a:pt x="0" y="957"/>
                </a:moveTo>
                <a:lnTo>
                  <a:pt x="241" y="1015"/>
                </a:lnTo>
                <a:lnTo>
                  <a:pt x="488" y="1058"/>
                </a:lnTo>
                <a:lnTo>
                  <a:pt x="742" y="1084"/>
                </a:lnTo>
                <a:lnTo>
                  <a:pt x="1003" y="1094"/>
                </a:lnTo>
                <a:lnTo>
                  <a:pt x="1198" y="1088"/>
                </a:lnTo>
                <a:lnTo>
                  <a:pt x="1391" y="1073"/>
                </a:lnTo>
                <a:lnTo>
                  <a:pt x="1579" y="1049"/>
                </a:lnTo>
                <a:lnTo>
                  <a:pt x="1765" y="1015"/>
                </a:lnTo>
                <a:lnTo>
                  <a:pt x="1946" y="972"/>
                </a:lnTo>
                <a:lnTo>
                  <a:pt x="2122" y="922"/>
                </a:lnTo>
                <a:lnTo>
                  <a:pt x="2294" y="862"/>
                </a:lnTo>
                <a:lnTo>
                  <a:pt x="2460" y="795"/>
                </a:lnTo>
                <a:lnTo>
                  <a:pt x="2621" y="719"/>
                </a:lnTo>
                <a:lnTo>
                  <a:pt x="2776" y="636"/>
                </a:lnTo>
                <a:lnTo>
                  <a:pt x="2924" y="546"/>
                </a:lnTo>
                <a:lnTo>
                  <a:pt x="3067" y="450"/>
                </a:lnTo>
                <a:lnTo>
                  <a:pt x="3329" y="236"/>
                </a:lnTo>
                <a:lnTo>
                  <a:pt x="3450" y="121"/>
                </a:lnTo>
                <a:lnTo>
                  <a:pt x="3563" y="0"/>
                </a:lnTo>
                <a:lnTo>
                  <a:pt x="3563" y="533"/>
                </a:lnTo>
                <a:lnTo>
                  <a:pt x="3450" y="654"/>
                </a:lnTo>
                <a:lnTo>
                  <a:pt x="3329" y="769"/>
                </a:lnTo>
                <a:lnTo>
                  <a:pt x="3067" y="983"/>
                </a:lnTo>
                <a:lnTo>
                  <a:pt x="2924" y="1079"/>
                </a:lnTo>
                <a:lnTo>
                  <a:pt x="2776" y="1169"/>
                </a:lnTo>
                <a:lnTo>
                  <a:pt x="2621" y="1253"/>
                </a:lnTo>
                <a:lnTo>
                  <a:pt x="2460" y="1328"/>
                </a:lnTo>
                <a:lnTo>
                  <a:pt x="2294" y="1395"/>
                </a:lnTo>
                <a:lnTo>
                  <a:pt x="2122" y="1455"/>
                </a:lnTo>
                <a:lnTo>
                  <a:pt x="1946" y="1506"/>
                </a:lnTo>
                <a:lnTo>
                  <a:pt x="1765" y="1549"/>
                </a:lnTo>
                <a:lnTo>
                  <a:pt x="1579" y="1582"/>
                </a:lnTo>
                <a:lnTo>
                  <a:pt x="1391" y="1606"/>
                </a:lnTo>
                <a:lnTo>
                  <a:pt x="1198" y="1622"/>
                </a:lnTo>
                <a:lnTo>
                  <a:pt x="1003" y="1627"/>
                </a:lnTo>
                <a:lnTo>
                  <a:pt x="742" y="1618"/>
                </a:lnTo>
                <a:lnTo>
                  <a:pt x="488" y="1592"/>
                </a:lnTo>
                <a:lnTo>
                  <a:pt x="241" y="1549"/>
                </a:lnTo>
                <a:lnTo>
                  <a:pt x="0" y="1490"/>
                </a:lnTo>
                <a:lnTo>
                  <a:pt x="0" y="957"/>
                </a:lnTo>
                <a:close/>
              </a:path>
            </a:pathLst>
          </a:custGeom>
          <a:solidFill>
            <a:srgbClr val="5F0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15" name="Freeform 18"/>
          <p:cNvSpPr>
            <a:spLocks/>
          </p:cNvSpPr>
          <p:nvPr/>
        </p:nvSpPr>
        <p:spPr bwMode="auto">
          <a:xfrm>
            <a:off x="3770313" y="4708525"/>
            <a:ext cx="1884362" cy="860425"/>
          </a:xfrm>
          <a:custGeom>
            <a:avLst/>
            <a:gdLst>
              <a:gd name="T0" fmla="*/ 0 w 3563"/>
              <a:gd name="T1" fmla="*/ 2147483647 h 1627"/>
              <a:gd name="T2" fmla="*/ 2147483647 w 3563"/>
              <a:gd name="T3" fmla="*/ 2147483647 h 1627"/>
              <a:gd name="T4" fmla="*/ 2147483647 w 3563"/>
              <a:gd name="T5" fmla="*/ 2147483647 h 1627"/>
              <a:gd name="T6" fmla="*/ 2147483647 w 3563"/>
              <a:gd name="T7" fmla="*/ 2147483647 h 1627"/>
              <a:gd name="T8" fmla="*/ 2147483647 w 3563"/>
              <a:gd name="T9" fmla="*/ 2147483647 h 1627"/>
              <a:gd name="T10" fmla="*/ 2147483647 w 3563"/>
              <a:gd name="T11" fmla="*/ 2147483647 h 1627"/>
              <a:gd name="T12" fmla="*/ 2147483647 w 3563"/>
              <a:gd name="T13" fmla="*/ 2147483647 h 1627"/>
              <a:gd name="T14" fmla="*/ 2147483647 w 3563"/>
              <a:gd name="T15" fmla="*/ 2147483647 h 1627"/>
              <a:gd name="T16" fmla="*/ 2147483647 w 3563"/>
              <a:gd name="T17" fmla="*/ 2147483647 h 1627"/>
              <a:gd name="T18" fmla="*/ 2147483647 w 3563"/>
              <a:gd name="T19" fmla="*/ 2147483647 h 1627"/>
              <a:gd name="T20" fmla="*/ 2147483647 w 3563"/>
              <a:gd name="T21" fmla="*/ 2147483647 h 1627"/>
              <a:gd name="T22" fmla="*/ 2147483647 w 3563"/>
              <a:gd name="T23" fmla="*/ 2147483647 h 1627"/>
              <a:gd name="T24" fmla="*/ 2147483647 w 3563"/>
              <a:gd name="T25" fmla="*/ 2147483647 h 1627"/>
              <a:gd name="T26" fmla="*/ 2147483647 w 3563"/>
              <a:gd name="T27" fmla="*/ 2147483647 h 1627"/>
              <a:gd name="T28" fmla="*/ 2147483647 w 3563"/>
              <a:gd name="T29" fmla="*/ 2147483647 h 1627"/>
              <a:gd name="T30" fmla="*/ 2147483647 w 3563"/>
              <a:gd name="T31" fmla="*/ 2147483647 h 1627"/>
              <a:gd name="T32" fmla="*/ 2147483647 w 3563"/>
              <a:gd name="T33" fmla="*/ 2147483647 h 1627"/>
              <a:gd name="T34" fmla="*/ 2147483647 w 3563"/>
              <a:gd name="T35" fmla="*/ 2147483647 h 1627"/>
              <a:gd name="T36" fmla="*/ 2147483647 w 3563"/>
              <a:gd name="T37" fmla="*/ 2147483647 h 1627"/>
              <a:gd name="T38" fmla="*/ 2147483647 w 3563"/>
              <a:gd name="T39" fmla="*/ 0 h 1627"/>
              <a:gd name="T40" fmla="*/ 2147483647 w 3563"/>
              <a:gd name="T41" fmla="*/ 2147483647 h 1627"/>
              <a:gd name="T42" fmla="*/ 2147483647 w 3563"/>
              <a:gd name="T43" fmla="*/ 2147483647 h 1627"/>
              <a:gd name="T44" fmla="*/ 2147483647 w 3563"/>
              <a:gd name="T45" fmla="*/ 2147483647 h 1627"/>
              <a:gd name="T46" fmla="*/ 2147483647 w 3563"/>
              <a:gd name="T47" fmla="*/ 2147483647 h 1627"/>
              <a:gd name="T48" fmla="*/ 2147483647 w 3563"/>
              <a:gd name="T49" fmla="*/ 2147483647 h 1627"/>
              <a:gd name="T50" fmla="*/ 2147483647 w 3563"/>
              <a:gd name="T51" fmla="*/ 2147483647 h 1627"/>
              <a:gd name="T52" fmla="*/ 2147483647 w 3563"/>
              <a:gd name="T53" fmla="*/ 2147483647 h 1627"/>
              <a:gd name="T54" fmla="*/ 2147483647 w 3563"/>
              <a:gd name="T55" fmla="*/ 2147483647 h 1627"/>
              <a:gd name="T56" fmla="*/ 2147483647 w 3563"/>
              <a:gd name="T57" fmla="*/ 2147483647 h 1627"/>
              <a:gd name="T58" fmla="*/ 2147483647 w 3563"/>
              <a:gd name="T59" fmla="*/ 2147483647 h 1627"/>
              <a:gd name="T60" fmla="*/ 2147483647 w 3563"/>
              <a:gd name="T61" fmla="*/ 2147483647 h 1627"/>
              <a:gd name="T62" fmla="*/ 2147483647 w 3563"/>
              <a:gd name="T63" fmla="*/ 2147483647 h 1627"/>
              <a:gd name="T64" fmla="*/ 2147483647 w 3563"/>
              <a:gd name="T65" fmla="*/ 2147483647 h 1627"/>
              <a:gd name="T66" fmla="*/ 2147483647 w 3563"/>
              <a:gd name="T67" fmla="*/ 2147483647 h 1627"/>
              <a:gd name="T68" fmla="*/ 2147483647 w 3563"/>
              <a:gd name="T69" fmla="*/ 2147483647 h 1627"/>
              <a:gd name="T70" fmla="*/ 2147483647 w 3563"/>
              <a:gd name="T71" fmla="*/ 2147483647 h 1627"/>
              <a:gd name="T72" fmla="*/ 2147483647 w 3563"/>
              <a:gd name="T73" fmla="*/ 2147483647 h 1627"/>
              <a:gd name="T74" fmla="*/ 2147483647 w 3563"/>
              <a:gd name="T75" fmla="*/ 2147483647 h 1627"/>
              <a:gd name="T76" fmla="*/ 2147483647 w 3563"/>
              <a:gd name="T77" fmla="*/ 2147483647 h 1627"/>
              <a:gd name="T78" fmla="*/ 0 w 3563"/>
              <a:gd name="T79" fmla="*/ 2147483647 h 1627"/>
              <a:gd name="T80" fmla="*/ 0 w 3563"/>
              <a:gd name="T81" fmla="*/ 2147483647 h 16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63"/>
              <a:gd name="T124" fmla="*/ 0 h 1627"/>
              <a:gd name="T125" fmla="*/ 3563 w 3563"/>
              <a:gd name="T126" fmla="*/ 1627 h 16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63" h="1627">
                <a:moveTo>
                  <a:pt x="0" y="957"/>
                </a:moveTo>
                <a:lnTo>
                  <a:pt x="241" y="1015"/>
                </a:lnTo>
                <a:lnTo>
                  <a:pt x="488" y="1058"/>
                </a:lnTo>
                <a:lnTo>
                  <a:pt x="742" y="1084"/>
                </a:lnTo>
                <a:lnTo>
                  <a:pt x="1003" y="1094"/>
                </a:lnTo>
                <a:lnTo>
                  <a:pt x="1198" y="1088"/>
                </a:lnTo>
                <a:lnTo>
                  <a:pt x="1391" y="1073"/>
                </a:lnTo>
                <a:lnTo>
                  <a:pt x="1579" y="1049"/>
                </a:lnTo>
                <a:lnTo>
                  <a:pt x="1765" y="1015"/>
                </a:lnTo>
                <a:lnTo>
                  <a:pt x="1946" y="972"/>
                </a:lnTo>
                <a:lnTo>
                  <a:pt x="2122" y="922"/>
                </a:lnTo>
                <a:lnTo>
                  <a:pt x="2294" y="862"/>
                </a:lnTo>
                <a:lnTo>
                  <a:pt x="2460" y="795"/>
                </a:lnTo>
                <a:lnTo>
                  <a:pt x="2621" y="719"/>
                </a:lnTo>
                <a:lnTo>
                  <a:pt x="2776" y="636"/>
                </a:lnTo>
                <a:lnTo>
                  <a:pt x="2924" y="546"/>
                </a:lnTo>
                <a:lnTo>
                  <a:pt x="3067" y="450"/>
                </a:lnTo>
                <a:lnTo>
                  <a:pt x="3329" y="236"/>
                </a:lnTo>
                <a:lnTo>
                  <a:pt x="3450" y="121"/>
                </a:lnTo>
                <a:lnTo>
                  <a:pt x="3563" y="0"/>
                </a:lnTo>
                <a:lnTo>
                  <a:pt x="3563" y="533"/>
                </a:lnTo>
                <a:lnTo>
                  <a:pt x="3450" y="654"/>
                </a:lnTo>
                <a:lnTo>
                  <a:pt x="3329" y="769"/>
                </a:lnTo>
                <a:lnTo>
                  <a:pt x="3067" y="983"/>
                </a:lnTo>
                <a:lnTo>
                  <a:pt x="2924" y="1079"/>
                </a:lnTo>
                <a:lnTo>
                  <a:pt x="2776" y="1169"/>
                </a:lnTo>
                <a:lnTo>
                  <a:pt x="2621" y="1253"/>
                </a:lnTo>
                <a:lnTo>
                  <a:pt x="2460" y="1328"/>
                </a:lnTo>
                <a:lnTo>
                  <a:pt x="2294" y="1395"/>
                </a:lnTo>
                <a:lnTo>
                  <a:pt x="2122" y="1455"/>
                </a:lnTo>
                <a:lnTo>
                  <a:pt x="1946" y="1506"/>
                </a:lnTo>
                <a:lnTo>
                  <a:pt x="1765" y="1549"/>
                </a:lnTo>
                <a:lnTo>
                  <a:pt x="1579" y="1582"/>
                </a:lnTo>
                <a:lnTo>
                  <a:pt x="1391" y="1606"/>
                </a:lnTo>
                <a:lnTo>
                  <a:pt x="1198" y="1622"/>
                </a:lnTo>
                <a:lnTo>
                  <a:pt x="1003" y="1627"/>
                </a:lnTo>
                <a:lnTo>
                  <a:pt x="742" y="1618"/>
                </a:lnTo>
                <a:lnTo>
                  <a:pt x="488" y="1592"/>
                </a:lnTo>
                <a:lnTo>
                  <a:pt x="241" y="1549"/>
                </a:lnTo>
                <a:lnTo>
                  <a:pt x="0" y="1490"/>
                </a:lnTo>
                <a:lnTo>
                  <a:pt x="0" y="957"/>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16" name="Freeform 19"/>
          <p:cNvSpPr>
            <a:spLocks/>
          </p:cNvSpPr>
          <p:nvPr/>
        </p:nvSpPr>
        <p:spPr bwMode="auto">
          <a:xfrm>
            <a:off x="3770313" y="4708525"/>
            <a:ext cx="1884362" cy="860425"/>
          </a:xfrm>
          <a:custGeom>
            <a:avLst/>
            <a:gdLst>
              <a:gd name="T0" fmla="*/ 2147483647 w 3563"/>
              <a:gd name="T1" fmla="*/ 0 h 1627"/>
              <a:gd name="T2" fmla="*/ 2147483647 w 3563"/>
              <a:gd name="T3" fmla="*/ 2147483647 h 1627"/>
              <a:gd name="T4" fmla="*/ 2147483647 w 3563"/>
              <a:gd name="T5" fmla="*/ 2147483647 h 1627"/>
              <a:gd name="T6" fmla="*/ 2147483647 w 3563"/>
              <a:gd name="T7" fmla="*/ 2147483647 h 1627"/>
              <a:gd name="T8" fmla="*/ 2147483647 w 3563"/>
              <a:gd name="T9" fmla="*/ 2147483647 h 1627"/>
              <a:gd name="T10" fmla="*/ 2147483647 w 3563"/>
              <a:gd name="T11" fmla="*/ 2147483647 h 1627"/>
              <a:gd name="T12" fmla="*/ 2147483647 w 3563"/>
              <a:gd name="T13" fmla="*/ 2147483647 h 1627"/>
              <a:gd name="T14" fmla="*/ 2147483647 w 3563"/>
              <a:gd name="T15" fmla="*/ 2147483647 h 1627"/>
              <a:gd name="T16" fmla="*/ 2147483647 w 3563"/>
              <a:gd name="T17" fmla="*/ 2147483647 h 1627"/>
              <a:gd name="T18" fmla="*/ 2147483647 w 3563"/>
              <a:gd name="T19" fmla="*/ 2147483647 h 1627"/>
              <a:gd name="T20" fmla="*/ 2147483647 w 3563"/>
              <a:gd name="T21" fmla="*/ 2147483647 h 1627"/>
              <a:gd name="T22" fmla="*/ 2147483647 w 3563"/>
              <a:gd name="T23" fmla="*/ 2147483647 h 1627"/>
              <a:gd name="T24" fmla="*/ 2147483647 w 3563"/>
              <a:gd name="T25" fmla="*/ 2147483647 h 1627"/>
              <a:gd name="T26" fmla="*/ 2147483647 w 3563"/>
              <a:gd name="T27" fmla="*/ 2147483647 h 1627"/>
              <a:gd name="T28" fmla="*/ 2147483647 w 3563"/>
              <a:gd name="T29" fmla="*/ 2147483647 h 1627"/>
              <a:gd name="T30" fmla="*/ 2147483647 w 3563"/>
              <a:gd name="T31" fmla="*/ 2147483647 h 1627"/>
              <a:gd name="T32" fmla="*/ 2147483647 w 3563"/>
              <a:gd name="T33" fmla="*/ 2147483647 h 1627"/>
              <a:gd name="T34" fmla="*/ 2147483647 w 3563"/>
              <a:gd name="T35" fmla="*/ 2147483647 h 1627"/>
              <a:gd name="T36" fmla="*/ 0 w 3563"/>
              <a:gd name="T37" fmla="*/ 2147483647 h 1627"/>
              <a:gd name="T38" fmla="*/ 0 w 3563"/>
              <a:gd name="T39" fmla="*/ 2147483647 h 1627"/>
              <a:gd name="T40" fmla="*/ 2147483647 w 3563"/>
              <a:gd name="T41" fmla="*/ 2147483647 h 1627"/>
              <a:gd name="T42" fmla="*/ 2147483647 w 3563"/>
              <a:gd name="T43" fmla="*/ 2147483647 h 1627"/>
              <a:gd name="T44" fmla="*/ 2147483647 w 3563"/>
              <a:gd name="T45" fmla="*/ 2147483647 h 1627"/>
              <a:gd name="T46" fmla="*/ 2147483647 w 3563"/>
              <a:gd name="T47" fmla="*/ 2147483647 h 1627"/>
              <a:gd name="T48" fmla="*/ 2147483647 w 3563"/>
              <a:gd name="T49" fmla="*/ 2147483647 h 1627"/>
              <a:gd name="T50" fmla="*/ 2147483647 w 3563"/>
              <a:gd name="T51" fmla="*/ 2147483647 h 1627"/>
              <a:gd name="T52" fmla="*/ 2147483647 w 3563"/>
              <a:gd name="T53" fmla="*/ 2147483647 h 1627"/>
              <a:gd name="T54" fmla="*/ 2147483647 w 3563"/>
              <a:gd name="T55" fmla="*/ 2147483647 h 1627"/>
              <a:gd name="T56" fmla="*/ 2147483647 w 3563"/>
              <a:gd name="T57" fmla="*/ 2147483647 h 1627"/>
              <a:gd name="T58" fmla="*/ 2147483647 w 3563"/>
              <a:gd name="T59" fmla="*/ 2147483647 h 1627"/>
              <a:gd name="T60" fmla="*/ 2147483647 w 3563"/>
              <a:gd name="T61" fmla="*/ 2147483647 h 1627"/>
              <a:gd name="T62" fmla="*/ 2147483647 w 3563"/>
              <a:gd name="T63" fmla="*/ 2147483647 h 1627"/>
              <a:gd name="T64" fmla="*/ 2147483647 w 3563"/>
              <a:gd name="T65" fmla="*/ 2147483647 h 1627"/>
              <a:gd name="T66" fmla="*/ 2147483647 w 3563"/>
              <a:gd name="T67" fmla="*/ 2147483647 h 1627"/>
              <a:gd name="T68" fmla="*/ 2147483647 w 3563"/>
              <a:gd name="T69" fmla="*/ 2147483647 h 1627"/>
              <a:gd name="T70" fmla="*/ 2147483647 w 3563"/>
              <a:gd name="T71" fmla="*/ 2147483647 h 1627"/>
              <a:gd name="T72" fmla="*/ 2147483647 w 3563"/>
              <a:gd name="T73" fmla="*/ 2147483647 h 1627"/>
              <a:gd name="T74" fmla="*/ 2147483647 w 3563"/>
              <a:gd name="T75" fmla="*/ 2147483647 h 1627"/>
              <a:gd name="T76" fmla="*/ 2147483647 w 3563"/>
              <a:gd name="T77" fmla="*/ 0 h 162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63"/>
              <a:gd name="T118" fmla="*/ 0 h 1627"/>
              <a:gd name="T119" fmla="*/ 3563 w 3563"/>
              <a:gd name="T120" fmla="*/ 1627 h 162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63" h="1627">
                <a:moveTo>
                  <a:pt x="3563" y="0"/>
                </a:moveTo>
                <a:lnTo>
                  <a:pt x="3450" y="121"/>
                </a:lnTo>
                <a:lnTo>
                  <a:pt x="3329" y="236"/>
                </a:lnTo>
                <a:lnTo>
                  <a:pt x="3067" y="450"/>
                </a:lnTo>
                <a:lnTo>
                  <a:pt x="2924" y="546"/>
                </a:lnTo>
                <a:lnTo>
                  <a:pt x="2776" y="636"/>
                </a:lnTo>
                <a:lnTo>
                  <a:pt x="2460" y="795"/>
                </a:lnTo>
                <a:lnTo>
                  <a:pt x="2294" y="862"/>
                </a:lnTo>
                <a:lnTo>
                  <a:pt x="2122" y="922"/>
                </a:lnTo>
                <a:lnTo>
                  <a:pt x="1946" y="972"/>
                </a:lnTo>
                <a:lnTo>
                  <a:pt x="1765" y="1015"/>
                </a:lnTo>
                <a:lnTo>
                  <a:pt x="1579" y="1049"/>
                </a:lnTo>
                <a:lnTo>
                  <a:pt x="1391" y="1073"/>
                </a:lnTo>
                <a:lnTo>
                  <a:pt x="1198" y="1088"/>
                </a:lnTo>
                <a:lnTo>
                  <a:pt x="1003" y="1094"/>
                </a:lnTo>
                <a:lnTo>
                  <a:pt x="742" y="1084"/>
                </a:lnTo>
                <a:lnTo>
                  <a:pt x="488" y="1058"/>
                </a:lnTo>
                <a:lnTo>
                  <a:pt x="241" y="1015"/>
                </a:lnTo>
                <a:lnTo>
                  <a:pt x="0" y="957"/>
                </a:lnTo>
                <a:lnTo>
                  <a:pt x="0" y="1490"/>
                </a:lnTo>
                <a:lnTo>
                  <a:pt x="241" y="1549"/>
                </a:lnTo>
                <a:lnTo>
                  <a:pt x="488" y="1592"/>
                </a:lnTo>
                <a:lnTo>
                  <a:pt x="742" y="1618"/>
                </a:lnTo>
                <a:lnTo>
                  <a:pt x="1003" y="1627"/>
                </a:lnTo>
                <a:lnTo>
                  <a:pt x="1198" y="1622"/>
                </a:lnTo>
                <a:lnTo>
                  <a:pt x="1391" y="1606"/>
                </a:lnTo>
                <a:lnTo>
                  <a:pt x="1579" y="1582"/>
                </a:lnTo>
                <a:lnTo>
                  <a:pt x="1765" y="1549"/>
                </a:lnTo>
                <a:lnTo>
                  <a:pt x="1946" y="1506"/>
                </a:lnTo>
                <a:lnTo>
                  <a:pt x="2122" y="1455"/>
                </a:lnTo>
                <a:lnTo>
                  <a:pt x="2294" y="1395"/>
                </a:lnTo>
                <a:lnTo>
                  <a:pt x="2460" y="1328"/>
                </a:lnTo>
                <a:lnTo>
                  <a:pt x="2776" y="1169"/>
                </a:lnTo>
                <a:lnTo>
                  <a:pt x="2924" y="1079"/>
                </a:lnTo>
                <a:lnTo>
                  <a:pt x="3067" y="983"/>
                </a:lnTo>
                <a:lnTo>
                  <a:pt x="3329" y="769"/>
                </a:lnTo>
                <a:lnTo>
                  <a:pt x="3450" y="654"/>
                </a:lnTo>
                <a:lnTo>
                  <a:pt x="3563" y="533"/>
                </a:lnTo>
                <a:lnTo>
                  <a:pt x="3563" y="0"/>
                </a:lnTo>
                <a:close/>
              </a:path>
            </a:pathLst>
          </a:custGeom>
          <a:solidFill>
            <a:srgbClr val="5F0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17" name="Freeform 20"/>
          <p:cNvSpPr>
            <a:spLocks/>
          </p:cNvSpPr>
          <p:nvPr/>
        </p:nvSpPr>
        <p:spPr bwMode="auto">
          <a:xfrm>
            <a:off x="3770313" y="4708525"/>
            <a:ext cx="1884362" cy="860425"/>
          </a:xfrm>
          <a:custGeom>
            <a:avLst/>
            <a:gdLst>
              <a:gd name="T0" fmla="*/ 2147483647 w 3563"/>
              <a:gd name="T1" fmla="*/ 0 h 1627"/>
              <a:gd name="T2" fmla="*/ 2147483647 w 3563"/>
              <a:gd name="T3" fmla="*/ 2147483647 h 1627"/>
              <a:gd name="T4" fmla="*/ 2147483647 w 3563"/>
              <a:gd name="T5" fmla="*/ 2147483647 h 1627"/>
              <a:gd name="T6" fmla="*/ 2147483647 w 3563"/>
              <a:gd name="T7" fmla="*/ 2147483647 h 1627"/>
              <a:gd name="T8" fmla="*/ 2147483647 w 3563"/>
              <a:gd name="T9" fmla="*/ 2147483647 h 1627"/>
              <a:gd name="T10" fmla="*/ 2147483647 w 3563"/>
              <a:gd name="T11" fmla="*/ 2147483647 h 1627"/>
              <a:gd name="T12" fmla="*/ 2147483647 w 3563"/>
              <a:gd name="T13" fmla="*/ 2147483647 h 1627"/>
              <a:gd name="T14" fmla="*/ 2147483647 w 3563"/>
              <a:gd name="T15" fmla="*/ 2147483647 h 1627"/>
              <a:gd name="T16" fmla="*/ 2147483647 w 3563"/>
              <a:gd name="T17" fmla="*/ 2147483647 h 1627"/>
              <a:gd name="T18" fmla="*/ 2147483647 w 3563"/>
              <a:gd name="T19" fmla="*/ 2147483647 h 1627"/>
              <a:gd name="T20" fmla="*/ 2147483647 w 3563"/>
              <a:gd name="T21" fmla="*/ 2147483647 h 1627"/>
              <a:gd name="T22" fmla="*/ 2147483647 w 3563"/>
              <a:gd name="T23" fmla="*/ 2147483647 h 1627"/>
              <a:gd name="T24" fmla="*/ 2147483647 w 3563"/>
              <a:gd name="T25" fmla="*/ 2147483647 h 1627"/>
              <a:gd name="T26" fmla="*/ 2147483647 w 3563"/>
              <a:gd name="T27" fmla="*/ 2147483647 h 1627"/>
              <a:gd name="T28" fmla="*/ 2147483647 w 3563"/>
              <a:gd name="T29" fmla="*/ 2147483647 h 1627"/>
              <a:gd name="T30" fmla="*/ 2147483647 w 3563"/>
              <a:gd name="T31" fmla="*/ 2147483647 h 1627"/>
              <a:gd name="T32" fmla="*/ 2147483647 w 3563"/>
              <a:gd name="T33" fmla="*/ 2147483647 h 1627"/>
              <a:gd name="T34" fmla="*/ 2147483647 w 3563"/>
              <a:gd name="T35" fmla="*/ 2147483647 h 1627"/>
              <a:gd name="T36" fmla="*/ 0 w 3563"/>
              <a:gd name="T37" fmla="*/ 2147483647 h 1627"/>
              <a:gd name="T38" fmla="*/ 0 w 3563"/>
              <a:gd name="T39" fmla="*/ 2147483647 h 1627"/>
              <a:gd name="T40" fmla="*/ 2147483647 w 3563"/>
              <a:gd name="T41" fmla="*/ 2147483647 h 1627"/>
              <a:gd name="T42" fmla="*/ 2147483647 w 3563"/>
              <a:gd name="T43" fmla="*/ 2147483647 h 1627"/>
              <a:gd name="T44" fmla="*/ 2147483647 w 3563"/>
              <a:gd name="T45" fmla="*/ 2147483647 h 1627"/>
              <a:gd name="T46" fmla="*/ 2147483647 w 3563"/>
              <a:gd name="T47" fmla="*/ 2147483647 h 1627"/>
              <a:gd name="T48" fmla="*/ 2147483647 w 3563"/>
              <a:gd name="T49" fmla="*/ 2147483647 h 1627"/>
              <a:gd name="T50" fmla="*/ 2147483647 w 3563"/>
              <a:gd name="T51" fmla="*/ 2147483647 h 1627"/>
              <a:gd name="T52" fmla="*/ 2147483647 w 3563"/>
              <a:gd name="T53" fmla="*/ 2147483647 h 1627"/>
              <a:gd name="T54" fmla="*/ 2147483647 w 3563"/>
              <a:gd name="T55" fmla="*/ 2147483647 h 1627"/>
              <a:gd name="T56" fmla="*/ 2147483647 w 3563"/>
              <a:gd name="T57" fmla="*/ 2147483647 h 1627"/>
              <a:gd name="T58" fmla="*/ 2147483647 w 3563"/>
              <a:gd name="T59" fmla="*/ 2147483647 h 1627"/>
              <a:gd name="T60" fmla="*/ 2147483647 w 3563"/>
              <a:gd name="T61" fmla="*/ 2147483647 h 1627"/>
              <a:gd name="T62" fmla="*/ 2147483647 w 3563"/>
              <a:gd name="T63" fmla="*/ 2147483647 h 1627"/>
              <a:gd name="T64" fmla="*/ 2147483647 w 3563"/>
              <a:gd name="T65" fmla="*/ 2147483647 h 1627"/>
              <a:gd name="T66" fmla="*/ 2147483647 w 3563"/>
              <a:gd name="T67" fmla="*/ 2147483647 h 1627"/>
              <a:gd name="T68" fmla="*/ 2147483647 w 3563"/>
              <a:gd name="T69" fmla="*/ 2147483647 h 1627"/>
              <a:gd name="T70" fmla="*/ 2147483647 w 3563"/>
              <a:gd name="T71" fmla="*/ 2147483647 h 1627"/>
              <a:gd name="T72" fmla="*/ 2147483647 w 3563"/>
              <a:gd name="T73" fmla="*/ 2147483647 h 1627"/>
              <a:gd name="T74" fmla="*/ 2147483647 w 3563"/>
              <a:gd name="T75" fmla="*/ 2147483647 h 1627"/>
              <a:gd name="T76" fmla="*/ 2147483647 w 3563"/>
              <a:gd name="T77" fmla="*/ 0 h 162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563"/>
              <a:gd name="T118" fmla="*/ 0 h 1627"/>
              <a:gd name="T119" fmla="*/ 3563 w 3563"/>
              <a:gd name="T120" fmla="*/ 1627 h 162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563" h="1627">
                <a:moveTo>
                  <a:pt x="3563" y="0"/>
                </a:moveTo>
                <a:lnTo>
                  <a:pt x="3450" y="121"/>
                </a:lnTo>
                <a:lnTo>
                  <a:pt x="3329" y="236"/>
                </a:lnTo>
                <a:lnTo>
                  <a:pt x="3067" y="450"/>
                </a:lnTo>
                <a:lnTo>
                  <a:pt x="2924" y="546"/>
                </a:lnTo>
                <a:lnTo>
                  <a:pt x="2776" y="636"/>
                </a:lnTo>
                <a:lnTo>
                  <a:pt x="2460" y="795"/>
                </a:lnTo>
                <a:lnTo>
                  <a:pt x="2294" y="862"/>
                </a:lnTo>
                <a:lnTo>
                  <a:pt x="2122" y="922"/>
                </a:lnTo>
                <a:lnTo>
                  <a:pt x="1946" y="972"/>
                </a:lnTo>
                <a:lnTo>
                  <a:pt x="1765" y="1015"/>
                </a:lnTo>
                <a:lnTo>
                  <a:pt x="1579" y="1049"/>
                </a:lnTo>
                <a:lnTo>
                  <a:pt x="1391" y="1073"/>
                </a:lnTo>
                <a:lnTo>
                  <a:pt x="1198" y="1088"/>
                </a:lnTo>
                <a:lnTo>
                  <a:pt x="1003" y="1094"/>
                </a:lnTo>
                <a:lnTo>
                  <a:pt x="742" y="1084"/>
                </a:lnTo>
                <a:lnTo>
                  <a:pt x="488" y="1058"/>
                </a:lnTo>
                <a:lnTo>
                  <a:pt x="241" y="1015"/>
                </a:lnTo>
                <a:lnTo>
                  <a:pt x="0" y="957"/>
                </a:lnTo>
                <a:lnTo>
                  <a:pt x="0" y="1490"/>
                </a:lnTo>
                <a:lnTo>
                  <a:pt x="241" y="1549"/>
                </a:lnTo>
                <a:lnTo>
                  <a:pt x="488" y="1592"/>
                </a:lnTo>
                <a:lnTo>
                  <a:pt x="742" y="1618"/>
                </a:lnTo>
                <a:lnTo>
                  <a:pt x="1003" y="1627"/>
                </a:lnTo>
                <a:lnTo>
                  <a:pt x="1198" y="1622"/>
                </a:lnTo>
                <a:lnTo>
                  <a:pt x="1391" y="1606"/>
                </a:lnTo>
                <a:lnTo>
                  <a:pt x="1579" y="1582"/>
                </a:lnTo>
                <a:lnTo>
                  <a:pt x="1765" y="1549"/>
                </a:lnTo>
                <a:lnTo>
                  <a:pt x="1946" y="1506"/>
                </a:lnTo>
                <a:lnTo>
                  <a:pt x="2122" y="1455"/>
                </a:lnTo>
                <a:lnTo>
                  <a:pt x="2294" y="1395"/>
                </a:lnTo>
                <a:lnTo>
                  <a:pt x="2460" y="1328"/>
                </a:lnTo>
                <a:lnTo>
                  <a:pt x="2776" y="1169"/>
                </a:lnTo>
                <a:lnTo>
                  <a:pt x="2924" y="1079"/>
                </a:lnTo>
                <a:lnTo>
                  <a:pt x="3067" y="983"/>
                </a:lnTo>
                <a:lnTo>
                  <a:pt x="3329" y="769"/>
                </a:lnTo>
                <a:lnTo>
                  <a:pt x="3450" y="654"/>
                </a:lnTo>
                <a:lnTo>
                  <a:pt x="3563" y="533"/>
                </a:lnTo>
                <a:lnTo>
                  <a:pt x="3563"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18" name="Freeform 21"/>
          <p:cNvSpPr>
            <a:spLocks/>
          </p:cNvSpPr>
          <p:nvPr/>
        </p:nvSpPr>
        <p:spPr bwMode="auto">
          <a:xfrm>
            <a:off x="2622550" y="2459038"/>
            <a:ext cx="3357563" cy="2755900"/>
          </a:xfrm>
          <a:custGeom>
            <a:avLst/>
            <a:gdLst>
              <a:gd name="T0" fmla="*/ 2147483647 w 6345"/>
              <a:gd name="T1" fmla="*/ 2147483647 h 5209"/>
              <a:gd name="T2" fmla="*/ 2147483647 w 6345"/>
              <a:gd name="T3" fmla="*/ 2147483647 h 5209"/>
              <a:gd name="T4" fmla="*/ 2147483647 w 6345"/>
              <a:gd name="T5" fmla="*/ 2147483647 h 5209"/>
              <a:gd name="T6" fmla="*/ 2147483647 w 6345"/>
              <a:gd name="T7" fmla="*/ 2147483647 h 5209"/>
              <a:gd name="T8" fmla="*/ 2147483647 w 6345"/>
              <a:gd name="T9" fmla="*/ 2147483647 h 5209"/>
              <a:gd name="T10" fmla="*/ 2147483647 w 6345"/>
              <a:gd name="T11" fmla="*/ 2147483647 h 5209"/>
              <a:gd name="T12" fmla="*/ 2147483647 w 6345"/>
              <a:gd name="T13" fmla="*/ 2147483647 h 5209"/>
              <a:gd name="T14" fmla="*/ 2147483647 w 6345"/>
              <a:gd name="T15" fmla="*/ 2147483647 h 5209"/>
              <a:gd name="T16" fmla="*/ 2147483647 w 6345"/>
              <a:gd name="T17" fmla="*/ 2147483647 h 5209"/>
              <a:gd name="T18" fmla="*/ 2147483647 w 6345"/>
              <a:gd name="T19" fmla="*/ 2147483647 h 5209"/>
              <a:gd name="T20" fmla="*/ 2147483647 w 6345"/>
              <a:gd name="T21" fmla="*/ 2147483647 h 5209"/>
              <a:gd name="T22" fmla="*/ 2147483647 w 6345"/>
              <a:gd name="T23" fmla="*/ 2147483647 h 5209"/>
              <a:gd name="T24" fmla="*/ 2147483647 w 6345"/>
              <a:gd name="T25" fmla="*/ 2147483647 h 5209"/>
              <a:gd name="T26" fmla="*/ 2147483647 w 6345"/>
              <a:gd name="T27" fmla="*/ 2147483647 h 5209"/>
              <a:gd name="T28" fmla="*/ 2147483647 w 6345"/>
              <a:gd name="T29" fmla="*/ 2147483647 h 5209"/>
              <a:gd name="T30" fmla="*/ 2147483647 w 6345"/>
              <a:gd name="T31" fmla="*/ 2147483647 h 5209"/>
              <a:gd name="T32" fmla="*/ 2147483647 w 6345"/>
              <a:gd name="T33" fmla="*/ 0 h 5209"/>
              <a:gd name="T34" fmla="*/ 2147483647 w 6345"/>
              <a:gd name="T35" fmla="*/ 2147483647 h 5209"/>
              <a:gd name="T36" fmla="*/ 2147483647 w 6345"/>
              <a:gd name="T37" fmla="*/ 2147483647 h 5209"/>
              <a:gd name="T38" fmla="*/ 2147483647 w 6345"/>
              <a:gd name="T39" fmla="*/ 2147483647 h 5209"/>
              <a:gd name="T40" fmla="*/ 2147483647 w 6345"/>
              <a:gd name="T41" fmla="*/ 2147483647 h 5209"/>
              <a:gd name="T42" fmla="*/ 2147483647 w 6345"/>
              <a:gd name="T43" fmla="*/ 2147483647 h 5209"/>
              <a:gd name="T44" fmla="*/ 2147483647 w 6345"/>
              <a:gd name="T45" fmla="*/ 2147483647 h 5209"/>
              <a:gd name="T46" fmla="*/ 2147483647 w 6345"/>
              <a:gd name="T47" fmla="*/ 2147483647 h 5209"/>
              <a:gd name="T48" fmla="*/ 2147483647 w 6345"/>
              <a:gd name="T49" fmla="*/ 2147483647 h 5209"/>
              <a:gd name="T50" fmla="*/ 2147483647 w 6345"/>
              <a:gd name="T51" fmla="*/ 2147483647 h 5209"/>
              <a:gd name="T52" fmla="*/ 2147483647 w 6345"/>
              <a:gd name="T53" fmla="*/ 2147483647 h 5209"/>
              <a:gd name="T54" fmla="*/ 2147483647 w 6345"/>
              <a:gd name="T55" fmla="*/ 2147483647 h 5209"/>
              <a:gd name="T56" fmla="*/ 2147483647 w 6345"/>
              <a:gd name="T57" fmla="*/ 2147483647 h 5209"/>
              <a:gd name="T58" fmla="*/ 2147483647 w 6345"/>
              <a:gd name="T59" fmla="*/ 2147483647 h 5209"/>
              <a:gd name="T60" fmla="*/ 2147483647 w 6345"/>
              <a:gd name="T61" fmla="*/ 2147483647 h 5209"/>
              <a:gd name="T62" fmla="*/ 2147483647 w 6345"/>
              <a:gd name="T63" fmla="*/ 2147483647 h 5209"/>
              <a:gd name="T64" fmla="*/ 0 w 6345"/>
              <a:gd name="T65" fmla="*/ 2147483647 h 5209"/>
              <a:gd name="T66" fmla="*/ 2147483647 w 6345"/>
              <a:gd name="T67" fmla="*/ 2147483647 h 5209"/>
              <a:gd name="T68" fmla="*/ 2147483647 w 6345"/>
              <a:gd name="T69" fmla="*/ 2147483647 h 5209"/>
              <a:gd name="T70" fmla="*/ 2147483647 w 6345"/>
              <a:gd name="T71" fmla="*/ 2147483647 h 5209"/>
              <a:gd name="T72" fmla="*/ 2147483647 w 6345"/>
              <a:gd name="T73" fmla="*/ 2147483647 h 5209"/>
              <a:gd name="T74" fmla="*/ 2147483647 w 6345"/>
              <a:gd name="T75" fmla="*/ 2147483647 h 5209"/>
              <a:gd name="T76" fmla="*/ 2147483647 w 6345"/>
              <a:gd name="T77" fmla="*/ 2147483647 h 5209"/>
              <a:gd name="T78" fmla="*/ 2147483647 w 6345"/>
              <a:gd name="T79" fmla="*/ 2147483647 h 5209"/>
              <a:gd name="T80" fmla="*/ 2147483647 w 6345"/>
              <a:gd name="T81" fmla="*/ 2147483647 h 5209"/>
              <a:gd name="T82" fmla="*/ 2147483647 w 6345"/>
              <a:gd name="T83" fmla="*/ 2147483647 h 5209"/>
              <a:gd name="T84" fmla="*/ 2147483647 w 6345"/>
              <a:gd name="T85" fmla="*/ 2147483647 h 5209"/>
              <a:gd name="T86" fmla="*/ 2147483647 w 6345"/>
              <a:gd name="T87" fmla="*/ 2147483647 h 5209"/>
              <a:gd name="T88" fmla="*/ 2147483647 w 6345"/>
              <a:gd name="T89" fmla="*/ 2147483647 h 5209"/>
              <a:gd name="T90" fmla="*/ 2147483647 w 6345"/>
              <a:gd name="T91" fmla="*/ 2147483647 h 5209"/>
              <a:gd name="T92" fmla="*/ 2147483647 w 6345"/>
              <a:gd name="T93" fmla="*/ 2147483647 h 5209"/>
              <a:gd name="T94" fmla="*/ 2147483647 w 6345"/>
              <a:gd name="T95" fmla="*/ 2147483647 h 5209"/>
              <a:gd name="T96" fmla="*/ 2147483647 w 6345"/>
              <a:gd name="T97" fmla="*/ 2147483647 h 5209"/>
              <a:gd name="T98" fmla="*/ 2147483647 w 6345"/>
              <a:gd name="T99" fmla="*/ 2147483647 h 5209"/>
              <a:gd name="T100" fmla="*/ 2147483647 w 6345"/>
              <a:gd name="T101" fmla="*/ 2147483647 h 520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345"/>
              <a:gd name="T154" fmla="*/ 0 h 5209"/>
              <a:gd name="T155" fmla="*/ 6345 w 6345"/>
              <a:gd name="T156" fmla="*/ 5209 h 520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345" h="5209">
                <a:moveTo>
                  <a:pt x="6345" y="2673"/>
                </a:moveTo>
                <a:lnTo>
                  <a:pt x="6327" y="2399"/>
                </a:lnTo>
                <a:lnTo>
                  <a:pt x="6280" y="2133"/>
                </a:lnTo>
                <a:lnTo>
                  <a:pt x="6202" y="1878"/>
                </a:lnTo>
                <a:lnTo>
                  <a:pt x="6095" y="1633"/>
                </a:lnTo>
                <a:lnTo>
                  <a:pt x="5962" y="1398"/>
                </a:lnTo>
                <a:lnTo>
                  <a:pt x="5803" y="1178"/>
                </a:lnTo>
                <a:lnTo>
                  <a:pt x="5619" y="973"/>
                </a:lnTo>
                <a:lnTo>
                  <a:pt x="5415" y="783"/>
                </a:lnTo>
                <a:lnTo>
                  <a:pt x="5190" y="611"/>
                </a:lnTo>
                <a:lnTo>
                  <a:pt x="4945" y="457"/>
                </a:lnTo>
                <a:lnTo>
                  <a:pt x="4684" y="322"/>
                </a:lnTo>
                <a:lnTo>
                  <a:pt x="4406" y="210"/>
                </a:lnTo>
                <a:lnTo>
                  <a:pt x="4115" y="120"/>
                </a:lnTo>
                <a:lnTo>
                  <a:pt x="3811" y="54"/>
                </a:lnTo>
                <a:lnTo>
                  <a:pt x="3496" y="14"/>
                </a:lnTo>
                <a:lnTo>
                  <a:pt x="3172" y="0"/>
                </a:lnTo>
                <a:lnTo>
                  <a:pt x="2847" y="14"/>
                </a:lnTo>
                <a:lnTo>
                  <a:pt x="2533" y="54"/>
                </a:lnTo>
                <a:lnTo>
                  <a:pt x="2229" y="120"/>
                </a:lnTo>
                <a:lnTo>
                  <a:pt x="1937" y="210"/>
                </a:lnTo>
                <a:lnTo>
                  <a:pt x="1660" y="322"/>
                </a:lnTo>
                <a:lnTo>
                  <a:pt x="1399" y="457"/>
                </a:lnTo>
                <a:lnTo>
                  <a:pt x="1154" y="611"/>
                </a:lnTo>
                <a:lnTo>
                  <a:pt x="929" y="783"/>
                </a:lnTo>
                <a:lnTo>
                  <a:pt x="724" y="973"/>
                </a:lnTo>
                <a:lnTo>
                  <a:pt x="541" y="1178"/>
                </a:lnTo>
                <a:lnTo>
                  <a:pt x="382" y="1398"/>
                </a:lnTo>
                <a:lnTo>
                  <a:pt x="248" y="1633"/>
                </a:lnTo>
                <a:lnTo>
                  <a:pt x="142" y="1878"/>
                </a:lnTo>
                <a:lnTo>
                  <a:pt x="64" y="2133"/>
                </a:lnTo>
                <a:lnTo>
                  <a:pt x="16" y="2399"/>
                </a:lnTo>
                <a:lnTo>
                  <a:pt x="0" y="2673"/>
                </a:lnTo>
                <a:lnTo>
                  <a:pt x="10" y="2892"/>
                </a:lnTo>
                <a:lnTo>
                  <a:pt x="41" y="3106"/>
                </a:lnTo>
                <a:lnTo>
                  <a:pt x="92" y="3314"/>
                </a:lnTo>
                <a:lnTo>
                  <a:pt x="161" y="3518"/>
                </a:lnTo>
                <a:lnTo>
                  <a:pt x="248" y="3712"/>
                </a:lnTo>
                <a:lnTo>
                  <a:pt x="354" y="3901"/>
                </a:lnTo>
                <a:lnTo>
                  <a:pt x="475" y="4080"/>
                </a:lnTo>
                <a:lnTo>
                  <a:pt x="612" y="4251"/>
                </a:lnTo>
                <a:lnTo>
                  <a:pt x="764" y="4411"/>
                </a:lnTo>
                <a:lnTo>
                  <a:pt x="929" y="4562"/>
                </a:lnTo>
                <a:lnTo>
                  <a:pt x="1107" y="4702"/>
                </a:lnTo>
                <a:lnTo>
                  <a:pt x="1299" y="4829"/>
                </a:lnTo>
                <a:lnTo>
                  <a:pt x="1501" y="4944"/>
                </a:lnTo>
                <a:lnTo>
                  <a:pt x="1714" y="5046"/>
                </a:lnTo>
                <a:lnTo>
                  <a:pt x="1937" y="5134"/>
                </a:lnTo>
                <a:lnTo>
                  <a:pt x="2169" y="5209"/>
                </a:lnTo>
                <a:lnTo>
                  <a:pt x="3172" y="2673"/>
                </a:lnTo>
                <a:lnTo>
                  <a:pt x="6345" y="2673"/>
                </a:lnTo>
                <a:close/>
              </a:path>
            </a:pathLst>
          </a:custGeom>
          <a:solidFill>
            <a:srgbClr val="0040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19" name="Freeform 22"/>
          <p:cNvSpPr>
            <a:spLocks/>
          </p:cNvSpPr>
          <p:nvPr/>
        </p:nvSpPr>
        <p:spPr bwMode="auto">
          <a:xfrm>
            <a:off x="2622550" y="2459038"/>
            <a:ext cx="3357563" cy="2755900"/>
          </a:xfrm>
          <a:custGeom>
            <a:avLst/>
            <a:gdLst>
              <a:gd name="T0" fmla="*/ 2147483647 w 6345"/>
              <a:gd name="T1" fmla="*/ 2147483647 h 5209"/>
              <a:gd name="T2" fmla="*/ 2147483647 w 6345"/>
              <a:gd name="T3" fmla="*/ 2147483647 h 5209"/>
              <a:gd name="T4" fmla="*/ 2147483647 w 6345"/>
              <a:gd name="T5" fmla="*/ 2147483647 h 5209"/>
              <a:gd name="T6" fmla="*/ 2147483647 w 6345"/>
              <a:gd name="T7" fmla="*/ 2147483647 h 5209"/>
              <a:gd name="T8" fmla="*/ 2147483647 w 6345"/>
              <a:gd name="T9" fmla="*/ 2147483647 h 5209"/>
              <a:gd name="T10" fmla="*/ 2147483647 w 6345"/>
              <a:gd name="T11" fmla="*/ 2147483647 h 5209"/>
              <a:gd name="T12" fmla="*/ 2147483647 w 6345"/>
              <a:gd name="T13" fmla="*/ 2147483647 h 5209"/>
              <a:gd name="T14" fmla="*/ 2147483647 w 6345"/>
              <a:gd name="T15" fmla="*/ 2147483647 h 5209"/>
              <a:gd name="T16" fmla="*/ 2147483647 w 6345"/>
              <a:gd name="T17" fmla="*/ 2147483647 h 5209"/>
              <a:gd name="T18" fmla="*/ 2147483647 w 6345"/>
              <a:gd name="T19" fmla="*/ 2147483647 h 5209"/>
              <a:gd name="T20" fmla="*/ 2147483647 w 6345"/>
              <a:gd name="T21" fmla="*/ 2147483647 h 5209"/>
              <a:gd name="T22" fmla="*/ 2147483647 w 6345"/>
              <a:gd name="T23" fmla="*/ 2147483647 h 5209"/>
              <a:gd name="T24" fmla="*/ 2147483647 w 6345"/>
              <a:gd name="T25" fmla="*/ 2147483647 h 5209"/>
              <a:gd name="T26" fmla="*/ 2147483647 w 6345"/>
              <a:gd name="T27" fmla="*/ 2147483647 h 5209"/>
              <a:gd name="T28" fmla="*/ 2147483647 w 6345"/>
              <a:gd name="T29" fmla="*/ 2147483647 h 5209"/>
              <a:gd name="T30" fmla="*/ 2147483647 w 6345"/>
              <a:gd name="T31" fmla="*/ 2147483647 h 5209"/>
              <a:gd name="T32" fmla="*/ 2147483647 w 6345"/>
              <a:gd name="T33" fmla="*/ 0 h 5209"/>
              <a:gd name="T34" fmla="*/ 2147483647 w 6345"/>
              <a:gd name="T35" fmla="*/ 2147483647 h 5209"/>
              <a:gd name="T36" fmla="*/ 2147483647 w 6345"/>
              <a:gd name="T37" fmla="*/ 2147483647 h 5209"/>
              <a:gd name="T38" fmla="*/ 2147483647 w 6345"/>
              <a:gd name="T39" fmla="*/ 2147483647 h 5209"/>
              <a:gd name="T40" fmla="*/ 2147483647 w 6345"/>
              <a:gd name="T41" fmla="*/ 2147483647 h 5209"/>
              <a:gd name="T42" fmla="*/ 2147483647 w 6345"/>
              <a:gd name="T43" fmla="*/ 2147483647 h 5209"/>
              <a:gd name="T44" fmla="*/ 2147483647 w 6345"/>
              <a:gd name="T45" fmla="*/ 2147483647 h 5209"/>
              <a:gd name="T46" fmla="*/ 2147483647 w 6345"/>
              <a:gd name="T47" fmla="*/ 2147483647 h 5209"/>
              <a:gd name="T48" fmla="*/ 2147483647 w 6345"/>
              <a:gd name="T49" fmla="*/ 2147483647 h 5209"/>
              <a:gd name="T50" fmla="*/ 2147483647 w 6345"/>
              <a:gd name="T51" fmla="*/ 2147483647 h 5209"/>
              <a:gd name="T52" fmla="*/ 2147483647 w 6345"/>
              <a:gd name="T53" fmla="*/ 2147483647 h 5209"/>
              <a:gd name="T54" fmla="*/ 2147483647 w 6345"/>
              <a:gd name="T55" fmla="*/ 2147483647 h 5209"/>
              <a:gd name="T56" fmla="*/ 2147483647 w 6345"/>
              <a:gd name="T57" fmla="*/ 2147483647 h 5209"/>
              <a:gd name="T58" fmla="*/ 2147483647 w 6345"/>
              <a:gd name="T59" fmla="*/ 2147483647 h 5209"/>
              <a:gd name="T60" fmla="*/ 2147483647 w 6345"/>
              <a:gd name="T61" fmla="*/ 2147483647 h 5209"/>
              <a:gd name="T62" fmla="*/ 2147483647 w 6345"/>
              <a:gd name="T63" fmla="*/ 2147483647 h 5209"/>
              <a:gd name="T64" fmla="*/ 0 w 6345"/>
              <a:gd name="T65" fmla="*/ 2147483647 h 5209"/>
              <a:gd name="T66" fmla="*/ 2147483647 w 6345"/>
              <a:gd name="T67" fmla="*/ 2147483647 h 5209"/>
              <a:gd name="T68" fmla="*/ 2147483647 w 6345"/>
              <a:gd name="T69" fmla="*/ 2147483647 h 5209"/>
              <a:gd name="T70" fmla="*/ 2147483647 w 6345"/>
              <a:gd name="T71" fmla="*/ 2147483647 h 5209"/>
              <a:gd name="T72" fmla="*/ 2147483647 w 6345"/>
              <a:gd name="T73" fmla="*/ 2147483647 h 5209"/>
              <a:gd name="T74" fmla="*/ 2147483647 w 6345"/>
              <a:gd name="T75" fmla="*/ 2147483647 h 5209"/>
              <a:gd name="T76" fmla="*/ 2147483647 w 6345"/>
              <a:gd name="T77" fmla="*/ 2147483647 h 5209"/>
              <a:gd name="T78" fmla="*/ 2147483647 w 6345"/>
              <a:gd name="T79" fmla="*/ 2147483647 h 5209"/>
              <a:gd name="T80" fmla="*/ 2147483647 w 6345"/>
              <a:gd name="T81" fmla="*/ 2147483647 h 5209"/>
              <a:gd name="T82" fmla="*/ 2147483647 w 6345"/>
              <a:gd name="T83" fmla="*/ 2147483647 h 5209"/>
              <a:gd name="T84" fmla="*/ 2147483647 w 6345"/>
              <a:gd name="T85" fmla="*/ 2147483647 h 5209"/>
              <a:gd name="T86" fmla="*/ 2147483647 w 6345"/>
              <a:gd name="T87" fmla="*/ 2147483647 h 5209"/>
              <a:gd name="T88" fmla="*/ 2147483647 w 6345"/>
              <a:gd name="T89" fmla="*/ 2147483647 h 5209"/>
              <a:gd name="T90" fmla="*/ 2147483647 w 6345"/>
              <a:gd name="T91" fmla="*/ 2147483647 h 5209"/>
              <a:gd name="T92" fmla="*/ 2147483647 w 6345"/>
              <a:gd name="T93" fmla="*/ 2147483647 h 5209"/>
              <a:gd name="T94" fmla="*/ 2147483647 w 6345"/>
              <a:gd name="T95" fmla="*/ 2147483647 h 5209"/>
              <a:gd name="T96" fmla="*/ 2147483647 w 6345"/>
              <a:gd name="T97" fmla="*/ 2147483647 h 5209"/>
              <a:gd name="T98" fmla="*/ 2147483647 w 6345"/>
              <a:gd name="T99" fmla="*/ 2147483647 h 5209"/>
              <a:gd name="T100" fmla="*/ 2147483647 w 6345"/>
              <a:gd name="T101" fmla="*/ 2147483647 h 5209"/>
              <a:gd name="T102" fmla="*/ 2147483647 w 6345"/>
              <a:gd name="T103" fmla="*/ 2147483647 h 520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345"/>
              <a:gd name="T157" fmla="*/ 0 h 5209"/>
              <a:gd name="T158" fmla="*/ 6345 w 6345"/>
              <a:gd name="T159" fmla="*/ 5209 h 520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345" h="5209">
                <a:moveTo>
                  <a:pt x="6345" y="2673"/>
                </a:moveTo>
                <a:lnTo>
                  <a:pt x="6327" y="2399"/>
                </a:lnTo>
                <a:lnTo>
                  <a:pt x="6280" y="2133"/>
                </a:lnTo>
                <a:lnTo>
                  <a:pt x="6202" y="1878"/>
                </a:lnTo>
                <a:lnTo>
                  <a:pt x="6095" y="1633"/>
                </a:lnTo>
                <a:lnTo>
                  <a:pt x="5962" y="1398"/>
                </a:lnTo>
                <a:lnTo>
                  <a:pt x="5803" y="1178"/>
                </a:lnTo>
                <a:lnTo>
                  <a:pt x="5619" y="973"/>
                </a:lnTo>
                <a:lnTo>
                  <a:pt x="5415" y="783"/>
                </a:lnTo>
                <a:lnTo>
                  <a:pt x="5190" y="611"/>
                </a:lnTo>
                <a:lnTo>
                  <a:pt x="4945" y="457"/>
                </a:lnTo>
                <a:lnTo>
                  <a:pt x="4684" y="322"/>
                </a:lnTo>
                <a:lnTo>
                  <a:pt x="4406" y="210"/>
                </a:lnTo>
                <a:lnTo>
                  <a:pt x="4115" y="120"/>
                </a:lnTo>
                <a:lnTo>
                  <a:pt x="3811" y="54"/>
                </a:lnTo>
                <a:lnTo>
                  <a:pt x="3496" y="14"/>
                </a:lnTo>
                <a:lnTo>
                  <a:pt x="3172" y="0"/>
                </a:lnTo>
                <a:lnTo>
                  <a:pt x="2847" y="14"/>
                </a:lnTo>
                <a:lnTo>
                  <a:pt x="2533" y="54"/>
                </a:lnTo>
                <a:lnTo>
                  <a:pt x="2229" y="120"/>
                </a:lnTo>
                <a:lnTo>
                  <a:pt x="1937" y="210"/>
                </a:lnTo>
                <a:lnTo>
                  <a:pt x="1660" y="322"/>
                </a:lnTo>
                <a:lnTo>
                  <a:pt x="1399" y="457"/>
                </a:lnTo>
                <a:lnTo>
                  <a:pt x="1154" y="611"/>
                </a:lnTo>
                <a:lnTo>
                  <a:pt x="929" y="783"/>
                </a:lnTo>
                <a:lnTo>
                  <a:pt x="724" y="973"/>
                </a:lnTo>
                <a:lnTo>
                  <a:pt x="541" y="1178"/>
                </a:lnTo>
                <a:lnTo>
                  <a:pt x="382" y="1398"/>
                </a:lnTo>
                <a:lnTo>
                  <a:pt x="248" y="1633"/>
                </a:lnTo>
                <a:lnTo>
                  <a:pt x="142" y="1878"/>
                </a:lnTo>
                <a:lnTo>
                  <a:pt x="64" y="2133"/>
                </a:lnTo>
                <a:lnTo>
                  <a:pt x="16" y="2399"/>
                </a:lnTo>
                <a:lnTo>
                  <a:pt x="0" y="2673"/>
                </a:lnTo>
                <a:lnTo>
                  <a:pt x="10" y="2892"/>
                </a:lnTo>
                <a:lnTo>
                  <a:pt x="41" y="3106"/>
                </a:lnTo>
                <a:lnTo>
                  <a:pt x="92" y="3314"/>
                </a:lnTo>
                <a:lnTo>
                  <a:pt x="161" y="3518"/>
                </a:lnTo>
                <a:lnTo>
                  <a:pt x="248" y="3712"/>
                </a:lnTo>
                <a:lnTo>
                  <a:pt x="354" y="3901"/>
                </a:lnTo>
                <a:lnTo>
                  <a:pt x="475" y="4080"/>
                </a:lnTo>
                <a:lnTo>
                  <a:pt x="612" y="4251"/>
                </a:lnTo>
                <a:lnTo>
                  <a:pt x="764" y="4411"/>
                </a:lnTo>
                <a:lnTo>
                  <a:pt x="929" y="4562"/>
                </a:lnTo>
                <a:lnTo>
                  <a:pt x="1107" y="4702"/>
                </a:lnTo>
                <a:lnTo>
                  <a:pt x="1299" y="4829"/>
                </a:lnTo>
                <a:lnTo>
                  <a:pt x="1501" y="4944"/>
                </a:lnTo>
                <a:lnTo>
                  <a:pt x="1714" y="5046"/>
                </a:lnTo>
                <a:lnTo>
                  <a:pt x="1937" y="5134"/>
                </a:lnTo>
                <a:lnTo>
                  <a:pt x="2169" y="5209"/>
                </a:lnTo>
                <a:lnTo>
                  <a:pt x="3172" y="2673"/>
                </a:lnTo>
                <a:lnTo>
                  <a:pt x="6345" y="2673"/>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20" name="Line 23"/>
          <p:cNvSpPr>
            <a:spLocks noChangeShapeType="1"/>
          </p:cNvSpPr>
          <p:nvPr/>
        </p:nvSpPr>
        <p:spPr bwMode="auto">
          <a:xfrm flipH="1" flipV="1">
            <a:off x="3197225" y="2593975"/>
            <a:ext cx="117475" cy="134938"/>
          </a:xfrm>
          <a:prstGeom prst="line">
            <a:avLst/>
          </a:prstGeom>
          <a:noFill/>
          <a:ln w="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1" name="Freeform 24"/>
          <p:cNvSpPr>
            <a:spLocks/>
          </p:cNvSpPr>
          <p:nvPr/>
        </p:nvSpPr>
        <p:spPr bwMode="auto">
          <a:xfrm>
            <a:off x="4300538" y="3873500"/>
            <a:ext cx="1679575" cy="835025"/>
          </a:xfrm>
          <a:custGeom>
            <a:avLst/>
            <a:gdLst>
              <a:gd name="T0" fmla="*/ 2147483647 w 3173"/>
              <a:gd name="T1" fmla="*/ 2147483647 h 1579"/>
              <a:gd name="T2" fmla="*/ 2147483647 w 3173"/>
              <a:gd name="T3" fmla="*/ 2147483647 h 1579"/>
              <a:gd name="T4" fmla="*/ 2147483647 w 3173"/>
              <a:gd name="T5" fmla="*/ 2147483647 h 1579"/>
              <a:gd name="T6" fmla="*/ 2147483647 w 3173"/>
              <a:gd name="T7" fmla="*/ 2147483647 h 1579"/>
              <a:gd name="T8" fmla="*/ 2147483647 w 3173"/>
              <a:gd name="T9" fmla="*/ 2147483647 h 1579"/>
              <a:gd name="T10" fmla="*/ 2147483647 w 3173"/>
              <a:gd name="T11" fmla="*/ 2147483647 h 1579"/>
              <a:gd name="T12" fmla="*/ 2147483647 w 3173"/>
              <a:gd name="T13" fmla="*/ 2147483647 h 1579"/>
              <a:gd name="T14" fmla="*/ 2147483647 w 3173"/>
              <a:gd name="T15" fmla="*/ 2147483647 h 1579"/>
              <a:gd name="T16" fmla="*/ 2147483647 w 3173"/>
              <a:gd name="T17" fmla="*/ 0 h 1579"/>
              <a:gd name="T18" fmla="*/ 0 w 3173"/>
              <a:gd name="T19" fmla="*/ 0 h 1579"/>
              <a:gd name="T20" fmla="*/ 2147483647 w 3173"/>
              <a:gd name="T21" fmla="*/ 2147483647 h 15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73"/>
              <a:gd name="T34" fmla="*/ 0 h 1579"/>
              <a:gd name="T35" fmla="*/ 3173 w 3173"/>
              <a:gd name="T36" fmla="*/ 1579 h 15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73" h="1579">
                <a:moveTo>
                  <a:pt x="2560" y="1579"/>
                </a:moveTo>
                <a:lnTo>
                  <a:pt x="2697" y="1407"/>
                </a:lnTo>
                <a:lnTo>
                  <a:pt x="2817" y="1228"/>
                </a:lnTo>
                <a:lnTo>
                  <a:pt x="2922" y="1039"/>
                </a:lnTo>
                <a:lnTo>
                  <a:pt x="3010" y="844"/>
                </a:lnTo>
                <a:lnTo>
                  <a:pt x="3080" y="641"/>
                </a:lnTo>
                <a:lnTo>
                  <a:pt x="3131" y="433"/>
                </a:lnTo>
                <a:lnTo>
                  <a:pt x="3161" y="219"/>
                </a:lnTo>
                <a:lnTo>
                  <a:pt x="3173" y="0"/>
                </a:lnTo>
                <a:lnTo>
                  <a:pt x="0" y="0"/>
                </a:lnTo>
                <a:lnTo>
                  <a:pt x="2560" y="1579"/>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22" name="Freeform 25"/>
          <p:cNvSpPr>
            <a:spLocks/>
          </p:cNvSpPr>
          <p:nvPr/>
        </p:nvSpPr>
        <p:spPr bwMode="auto">
          <a:xfrm>
            <a:off x="4300538" y="3873500"/>
            <a:ext cx="1679575" cy="835025"/>
          </a:xfrm>
          <a:custGeom>
            <a:avLst/>
            <a:gdLst>
              <a:gd name="T0" fmla="*/ 2147483647 w 3173"/>
              <a:gd name="T1" fmla="*/ 2147483647 h 1579"/>
              <a:gd name="T2" fmla="*/ 2147483647 w 3173"/>
              <a:gd name="T3" fmla="*/ 2147483647 h 1579"/>
              <a:gd name="T4" fmla="*/ 2147483647 w 3173"/>
              <a:gd name="T5" fmla="*/ 2147483647 h 1579"/>
              <a:gd name="T6" fmla="*/ 2147483647 w 3173"/>
              <a:gd name="T7" fmla="*/ 2147483647 h 1579"/>
              <a:gd name="T8" fmla="*/ 2147483647 w 3173"/>
              <a:gd name="T9" fmla="*/ 2147483647 h 1579"/>
              <a:gd name="T10" fmla="*/ 2147483647 w 3173"/>
              <a:gd name="T11" fmla="*/ 2147483647 h 1579"/>
              <a:gd name="T12" fmla="*/ 2147483647 w 3173"/>
              <a:gd name="T13" fmla="*/ 2147483647 h 1579"/>
              <a:gd name="T14" fmla="*/ 2147483647 w 3173"/>
              <a:gd name="T15" fmla="*/ 2147483647 h 1579"/>
              <a:gd name="T16" fmla="*/ 2147483647 w 3173"/>
              <a:gd name="T17" fmla="*/ 0 h 1579"/>
              <a:gd name="T18" fmla="*/ 0 w 3173"/>
              <a:gd name="T19" fmla="*/ 0 h 1579"/>
              <a:gd name="T20" fmla="*/ 2147483647 w 3173"/>
              <a:gd name="T21" fmla="*/ 2147483647 h 1579"/>
              <a:gd name="T22" fmla="*/ 2147483647 w 3173"/>
              <a:gd name="T23" fmla="*/ 2147483647 h 15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73"/>
              <a:gd name="T37" fmla="*/ 0 h 1579"/>
              <a:gd name="T38" fmla="*/ 3173 w 3173"/>
              <a:gd name="T39" fmla="*/ 1579 h 15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73" h="1579">
                <a:moveTo>
                  <a:pt x="2560" y="1579"/>
                </a:moveTo>
                <a:lnTo>
                  <a:pt x="2697" y="1407"/>
                </a:lnTo>
                <a:lnTo>
                  <a:pt x="2817" y="1228"/>
                </a:lnTo>
                <a:lnTo>
                  <a:pt x="2922" y="1039"/>
                </a:lnTo>
                <a:lnTo>
                  <a:pt x="3010" y="844"/>
                </a:lnTo>
                <a:lnTo>
                  <a:pt x="3080" y="641"/>
                </a:lnTo>
                <a:lnTo>
                  <a:pt x="3131" y="433"/>
                </a:lnTo>
                <a:lnTo>
                  <a:pt x="3161" y="219"/>
                </a:lnTo>
                <a:lnTo>
                  <a:pt x="3173" y="0"/>
                </a:lnTo>
                <a:lnTo>
                  <a:pt x="0" y="0"/>
                </a:lnTo>
                <a:lnTo>
                  <a:pt x="2560" y="1579"/>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23" name="Line 26"/>
          <p:cNvSpPr>
            <a:spLocks noChangeShapeType="1"/>
          </p:cNvSpPr>
          <p:nvPr/>
        </p:nvSpPr>
        <p:spPr bwMode="auto">
          <a:xfrm>
            <a:off x="5897563" y="4591050"/>
            <a:ext cx="163512" cy="4445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4" name="Freeform 27"/>
          <p:cNvSpPr>
            <a:spLocks/>
          </p:cNvSpPr>
          <p:nvPr/>
        </p:nvSpPr>
        <p:spPr bwMode="auto">
          <a:xfrm>
            <a:off x="3770313" y="3873500"/>
            <a:ext cx="1884362" cy="1414463"/>
          </a:xfrm>
          <a:custGeom>
            <a:avLst/>
            <a:gdLst>
              <a:gd name="T0" fmla="*/ 0 w 3563"/>
              <a:gd name="T1" fmla="*/ 2147483647 h 2673"/>
              <a:gd name="T2" fmla="*/ 2147483647 w 3563"/>
              <a:gd name="T3" fmla="*/ 2147483647 h 2673"/>
              <a:gd name="T4" fmla="*/ 2147483647 w 3563"/>
              <a:gd name="T5" fmla="*/ 2147483647 h 2673"/>
              <a:gd name="T6" fmla="*/ 2147483647 w 3563"/>
              <a:gd name="T7" fmla="*/ 2147483647 h 2673"/>
              <a:gd name="T8" fmla="*/ 2147483647 w 3563"/>
              <a:gd name="T9" fmla="*/ 2147483647 h 2673"/>
              <a:gd name="T10" fmla="*/ 2147483647 w 3563"/>
              <a:gd name="T11" fmla="*/ 2147483647 h 2673"/>
              <a:gd name="T12" fmla="*/ 2147483647 w 3563"/>
              <a:gd name="T13" fmla="*/ 2147483647 h 2673"/>
              <a:gd name="T14" fmla="*/ 2147483647 w 3563"/>
              <a:gd name="T15" fmla="*/ 2147483647 h 2673"/>
              <a:gd name="T16" fmla="*/ 2147483647 w 3563"/>
              <a:gd name="T17" fmla="*/ 2147483647 h 2673"/>
              <a:gd name="T18" fmla="*/ 2147483647 w 3563"/>
              <a:gd name="T19" fmla="*/ 2147483647 h 2673"/>
              <a:gd name="T20" fmla="*/ 2147483647 w 3563"/>
              <a:gd name="T21" fmla="*/ 2147483647 h 2673"/>
              <a:gd name="T22" fmla="*/ 2147483647 w 3563"/>
              <a:gd name="T23" fmla="*/ 2147483647 h 2673"/>
              <a:gd name="T24" fmla="*/ 2147483647 w 3563"/>
              <a:gd name="T25" fmla="*/ 2147483647 h 2673"/>
              <a:gd name="T26" fmla="*/ 2147483647 w 3563"/>
              <a:gd name="T27" fmla="*/ 2147483647 h 2673"/>
              <a:gd name="T28" fmla="*/ 2147483647 w 3563"/>
              <a:gd name="T29" fmla="*/ 2147483647 h 2673"/>
              <a:gd name="T30" fmla="*/ 2147483647 w 3563"/>
              <a:gd name="T31" fmla="*/ 2147483647 h 2673"/>
              <a:gd name="T32" fmla="*/ 2147483647 w 3563"/>
              <a:gd name="T33" fmla="*/ 2147483647 h 2673"/>
              <a:gd name="T34" fmla="*/ 2147483647 w 3563"/>
              <a:gd name="T35" fmla="*/ 2147483647 h 2673"/>
              <a:gd name="T36" fmla="*/ 2147483647 w 3563"/>
              <a:gd name="T37" fmla="*/ 2147483647 h 2673"/>
              <a:gd name="T38" fmla="*/ 2147483647 w 3563"/>
              <a:gd name="T39" fmla="*/ 2147483647 h 2673"/>
              <a:gd name="T40" fmla="*/ 2147483647 w 3563"/>
              <a:gd name="T41" fmla="*/ 0 h 2673"/>
              <a:gd name="T42" fmla="*/ 0 w 3563"/>
              <a:gd name="T43" fmla="*/ 2147483647 h 267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563"/>
              <a:gd name="T67" fmla="*/ 0 h 2673"/>
              <a:gd name="T68" fmla="*/ 3563 w 3563"/>
              <a:gd name="T69" fmla="*/ 2673 h 267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563" h="2673">
                <a:moveTo>
                  <a:pt x="0" y="2536"/>
                </a:moveTo>
                <a:lnTo>
                  <a:pt x="241" y="2594"/>
                </a:lnTo>
                <a:lnTo>
                  <a:pt x="488" y="2637"/>
                </a:lnTo>
                <a:lnTo>
                  <a:pt x="742" y="2663"/>
                </a:lnTo>
                <a:lnTo>
                  <a:pt x="1003" y="2673"/>
                </a:lnTo>
                <a:lnTo>
                  <a:pt x="1198" y="2667"/>
                </a:lnTo>
                <a:lnTo>
                  <a:pt x="1391" y="2652"/>
                </a:lnTo>
                <a:lnTo>
                  <a:pt x="1579" y="2628"/>
                </a:lnTo>
                <a:lnTo>
                  <a:pt x="1765" y="2594"/>
                </a:lnTo>
                <a:lnTo>
                  <a:pt x="1946" y="2551"/>
                </a:lnTo>
                <a:lnTo>
                  <a:pt x="2122" y="2501"/>
                </a:lnTo>
                <a:lnTo>
                  <a:pt x="2294" y="2441"/>
                </a:lnTo>
                <a:lnTo>
                  <a:pt x="2460" y="2374"/>
                </a:lnTo>
                <a:lnTo>
                  <a:pt x="2621" y="2298"/>
                </a:lnTo>
                <a:lnTo>
                  <a:pt x="2776" y="2215"/>
                </a:lnTo>
                <a:lnTo>
                  <a:pt x="2924" y="2125"/>
                </a:lnTo>
                <a:lnTo>
                  <a:pt x="3067" y="2029"/>
                </a:lnTo>
                <a:lnTo>
                  <a:pt x="3329" y="1815"/>
                </a:lnTo>
                <a:lnTo>
                  <a:pt x="3450" y="1700"/>
                </a:lnTo>
                <a:lnTo>
                  <a:pt x="3563" y="1579"/>
                </a:lnTo>
                <a:lnTo>
                  <a:pt x="1003" y="0"/>
                </a:lnTo>
                <a:lnTo>
                  <a:pt x="0" y="2536"/>
                </a:lnTo>
                <a:close/>
              </a:path>
            </a:pathLst>
          </a:custGeom>
          <a:solidFill>
            <a:srgbClr val="B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25" name="Freeform 28"/>
          <p:cNvSpPr>
            <a:spLocks/>
          </p:cNvSpPr>
          <p:nvPr/>
        </p:nvSpPr>
        <p:spPr bwMode="auto">
          <a:xfrm>
            <a:off x="3770313" y="3873500"/>
            <a:ext cx="1884362" cy="1414463"/>
          </a:xfrm>
          <a:custGeom>
            <a:avLst/>
            <a:gdLst>
              <a:gd name="T0" fmla="*/ 0 w 3563"/>
              <a:gd name="T1" fmla="*/ 2147483647 h 2673"/>
              <a:gd name="T2" fmla="*/ 2147483647 w 3563"/>
              <a:gd name="T3" fmla="*/ 2147483647 h 2673"/>
              <a:gd name="T4" fmla="*/ 2147483647 w 3563"/>
              <a:gd name="T5" fmla="*/ 2147483647 h 2673"/>
              <a:gd name="T6" fmla="*/ 2147483647 w 3563"/>
              <a:gd name="T7" fmla="*/ 2147483647 h 2673"/>
              <a:gd name="T8" fmla="*/ 2147483647 w 3563"/>
              <a:gd name="T9" fmla="*/ 2147483647 h 2673"/>
              <a:gd name="T10" fmla="*/ 2147483647 w 3563"/>
              <a:gd name="T11" fmla="*/ 2147483647 h 2673"/>
              <a:gd name="T12" fmla="*/ 2147483647 w 3563"/>
              <a:gd name="T13" fmla="*/ 2147483647 h 2673"/>
              <a:gd name="T14" fmla="*/ 2147483647 w 3563"/>
              <a:gd name="T15" fmla="*/ 2147483647 h 2673"/>
              <a:gd name="T16" fmla="*/ 2147483647 w 3563"/>
              <a:gd name="T17" fmla="*/ 2147483647 h 2673"/>
              <a:gd name="T18" fmla="*/ 2147483647 w 3563"/>
              <a:gd name="T19" fmla="*/ 2147483647 h 2673"/>
              <a:gd name="T20" fmla="*/ 2147483647 w 3563"/>
              <a:gd name="T21" fmla="*/ 2147483647 h 2673"/>
              <a:gd name="T22" fmla="*/ 2147483647 w 3563"/>
              <a:gd name="T23" fmla="*/ 2147483647 h 2673"/>
              <a:gd name="T24" fmla="*/ 2147483647 w 3563"/>
              <a:gd name="T25" fmla="*/ 2147483647 h 2673"/>
              <a:gd name="T26" fmla="*/ 2147483647 w 3563"/>
              <a:gd name="T27" fmla="*/ 2147483647 h 2673"/>
              <a:gd name="T28" fmla="*/ 2147483647 w 3563"/>
              <a:gd name="T29" fmla="*/ 2147483647 h 2673"/>
              <a:gd name="T30" fmla="*/ 2147483647 w 3563"/>
              <a:gd name="T31" fmla="*/ 2147483647 h 2673"/>
              <a:gd name="T32" fmla="*/ 2147483647 w 3563"/>
              <a:gd name="T33" fmla="*/ 2147483647 h 2673"/>
              <a:gd name="T34" fmla="*/ 2147483647 w 3563"/>
              <a:gd name="T35" fmla="*/ 2147483647 h 2673"/>
              <a:gd name="T36" fmla="*/ 2147483647 w 3563"/>
              <a:gd name="T37" fmla="*/ 2147483647 h 2673"/>
              <a:gd name="T38" fmla="*/ 2147483647 w 3563"/>
              <a:gd name="T39" fmla="*/ 2147483647 h 2673"/>
              <a:gd name="T40" fmla="*/ 2147483647 w 3563"/>
              <a:gd name="T41" fmla="*/ 0 h 2673"/>
              <a:gd name="T42" fmla="*/ 0 w 3563"/>
              <a:gd name="T43" fmla="*/ 2147483647 h 2673"/>
              <a:gd name="T44" fmla="*/ 0 w 3563"/>
              <a:gd name="T45" fmla="*/ 2147483647 h 267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563"/>
              <a:gd name="T70" fmla="*/ 0 h 2673"/>
              <a:gd name="T71" fmla="*/ 3563 w 3563"/>
              <a:gd name="T72" fmla="*/ 2673 h 267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563" h="2673">
                <a:moveTo>
                  <a:pt x="0" y="2536"/>
                </a:moveTo>
                <a:lnTo>
                  <a:pt x="241" y="2594"/>
                </a:lnTo>
                <a:lnTo>
                  <a:pt x="488" y="2637"/>
                </a:lnTo>
                <a:lnTo>
                  <a:pt x="742" y="2663"/>
                </a:lnTo>
                <a:lnTo>
                  <a:pt x="1003" y="2673"/>
                </a:lnTo>
                <a:lnTo>
                  <a:pt x="1198" y="2667"/>
                </a:lnTo>
                <a:lnTo>
                  <a:pt x="1391" y="2652"/>
                </a:lnTo>
                <a:lnTo>
                  <a:pt x="1579" y="2628"/>
                </a:lnTo>
                <a:lnTo>
                  <a:pt x="1765" y="2594"/>
                </a:lnTo>
                <a:lnTo>
                  <a:pt x="1946" y="2551"/>
                </a:lnTo>
                <a:lnTo>
                  <a:pt x="2122" y="2501"/>
                </a:lnTo>
                <a:lnTo>
                  <a:pt x="2294" y="2441"/>
                </a:lnTo>
                <a:lnTo>
                  <a:pt x="2460" y="2374"/>
                </a:lnTo>
                <a:lnTo>
                  <a:pt x="2621" y="2298"/>
                </a:lnTo>
                <a:lnTo>
                  <a:pt x="2776" y="2215"/>
                </a:lnTo>
                <a:lnTo>
                  <a:pt x="2924" y="2125"/>
                </a:lnTo>
                <a:lnTo>
                  <a:pt x="3067" y="2029"/>
                </a:lnTo>
                <a:lnTo>
                  <a:pt x="3329" y="1815"/>
                </a:lnTo>
                <a:lnTo>
                  <a:pt x="3450" y="1700"/>
                </a:lnTo>
                <a:lnTo>
                  <a:pt x="3563" y="1579"/>
                </a:lnTo>
                <a:lnTo>
                  <a:pt x="1003" y="0"/>
                </a:lnTo>
                <a:lnTo>
                  <a:pt x="0" y="2536"/>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26" name="Line 29"/>
          <p:cNvSpPr>
            <a:spLocks noChangeShapeType="1"/>
          </p:cNvSpPr>
          <p:nvPr/>
        </p:nvSpPr>
        <p:spPr bwMode="auto">
          <a:xfrm>
            <a:off x="4800600" y="5486400"/>
            <a:ext cx="133350" cy="36830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7" name="Rectangle 30"/>
          <p:cNvSpPr>
            <a:spLocks noChangeArrowheads="1"/>
          </p:cNvSpPr>
          <p:nvPr/>
        </p:nvSpPr>
        <p:spPr bwMode="auto">
          <a:xfrm>
            <a:off x="762000" y="2057400"/>
            <a:ext cx="280987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2700"/>
              <a:t>&lt; PM 2.5 microns</a:t>
            </a:r>
            <a:endParaRPr lang="en-US" altLang="en-US" sz="2400"/>
          </a:p>
        </p:txBody>
      </p:sp>
      <p:sp>
        <p:nvSpPr>
          <p:cNvPr id="25628" name="Rectangle 31"/>
          <p:cNvSpPr>
            <a:spLocks noChangeArrowheads="1"/>
          </p:cNvSpPr>
          <p:nvPr/>
        </p:nvSpPr>
        <p:spPr bwMode="auto">
          <a:xfrm>
            <a:off x="3648075" y="5913438"/>
            <a:ext cx="30099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2700"/>
              <a:t>PM 2.5-10 microns</a:t>
            </a:r>
            <a:endParaRPr lang="en-US" altLang="en-US" sz="2400"/>
          </a:p>
        </p:txBody>
      </p:sp>
      <p:sp>
        <p:nvSpPr>
          <p:cNvPr id="25629" name="Rectangle 32"/>
          <p:cNvSpPr>
            <a:spLocks noChangeArrowheads="1"/>
          </p:cNvSpPr>
          <p:nvPr/>
        </p:nvSpPr>
        <p:spPr bwMode="auto">
          <a:xfrm>
            <a:off x="6143625" y="4497388"/>
            <a:ext cx="2714625"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2700"/>
              <a:t>&gt; PM 10 microns</a:t>
            </a:r>
            <a:endParaRPr lang="en-US" altLang="en-US" sz="2400"/>
          </a:p>
        </p:txBody>
      </p:sp>
      <p:sp>
        <p:nvSpPr>
          <p:cNvPr id="25630" name="Rectangle 33"/>
          <p:cNvSpPr>
            <a:spLocks noChangeArrowheads="1"/>
          </p:cNvSpPr>
          <p:nvPr/>
        </p:nvSpPr>
        <p:spPr bwMode="auto">
          <a:xfrm>
            <a:off x="3221038" y="2971800"/>
            <a:ext cx="9715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2700">
                <a:solidFill>
                  <a:srgbClr val="FFFFFF"/>
                </a:solidFill>
              </a:rPr>
              <a:t>70.0%</a:t>
            </a:r>
            <a:endParaRPr lang="en-US" altLang="en-US" sz="2400"/>
          </a:p>
        </p:txBody>
      </p:sp>
      <p:sp>
        <p:nvSpPr>
          <p:cNvPr id="25631" name="Rectangle 34"/>
          <p:cNvSpPr>
            <a:spLocks noChangeArrowheads="1"/>
          </p:cNvSpPr>
          <p:nvPr/>
        </p:nvSpPr>
        <p:spPr bwMode="auto">
          <a:xfrm>
            <a:off x="4224338" y="4630738"/>
            <a:ext cx="97155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2700">
                <a:solidFill>
                  <a:srgbClr val="FFFFFF"/>
                </a:solidFill>
              </a:rPr>
              <a:t>20.0%</a:t>
            </a:r>
            <a:endParaRPr lang="en-US" altLang="en-US" sz="2400"/>
          </a:p>
        </p:txBody>
      </p:sp>
      <p:sp>
        <p:nvSpPr>
          <p:cNvPr id="25632" name="Rectangle 35"/>
          <p:cNvSpPr>
            <a:spLocks noChangeArrowheads="1"/>
          </p:cNvSpPr>
          <p:nvPr/>
        </p:nvSpPr>
        <p:spPr bwMode="auto">
          <a:xfrm>
            <a:off x="4943475" y="3962400"/>
            <a:ext cx="97155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2700">
                <a:solidFill>
                  <a:srgbClr val="FFFFFF"/>
                </a:solidFill>
              </a:rPr>
              <a:t>10.0%</a:t>
            </a:r>
            <a:endParaRPr lang="en-US" altLang="en-US" sz="2400"/>
          </a:p>
        </p:txBody>
      </p:sp>
      <p:sp>
        <p:nvSpPr>
          <p:cNvPr id="25633" name="Rectangle 2"/>
          <p:cNvSpPr>
            <a:spLocks noGrp="1" noChangeArrowheads="1"/>
          </p:cNvSpPr>
          <p:nvPr>
            <p:ph type="title"/>
          </p:nvPr>
        </p:nvSpPr>
        <p:spPr/>
        <p:txBody>
          <a:bodyPr/>
          <a:lstStyle/>
          <a:p>
            <a:pPr eaLnBrk="1" hangingPunct="1"/>
            <a:r>
              <a:rPr lang="en-US" altLang="en-US"/>
              <a:t>Particulate Matter</a:t>
            </a:r>
          </a:p>
        </p:txBody>
      </p:sp>
      <p:sp>
        <p:nvSpPr>
          <p:cNvPr id="25634" name="Rectangle 39"/>
          <p:cNvSpPr>
            <a:spLocks noChangeArrowheads="1"/>
          </p:cNvSpPr>
          <p:nvPr/>
        </p:nvSpPr>
        <p:spPr bwMode="auto">
          <a:xfrm>
            <a:off x="70866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r" eaLnBrk="1" hangingPunct="1">
              <a:spcBef>
                <a:spcPct val="0"/>
              </a:spcBef>
              <a:buFontTx/>
              <a:buNone/>
            </a:pPr>
            <a:r>
              <a:rPr lang="en-US" altLang="en-US" sz="1400" b="0"/>
              <a:t>RX410-4-</a:t>
            </a:r>
            <a:fld id="{0D2F7CD9-9424-4EBF-9DBF-A99DC0774CA2}" type="slidenum">
              <a:rPr lang="en-US" altLang="en-US" sz="1400" b="0"/>
              <a:pPr algn="r" eaLnBrk="1" hangingPunct="1">
                <a:spcBef>
                  <a:spcPct val="0"/>
                </a:spcBef>
                <a:buFontTx/>
                <a:buNone/>
              </a:pPr>
              <a:t>25</a:t>
            </a:fld>
            <a:r>
              <a:rPr lang="en-US" altLang="en-US" sz="1400" b="0"/>
              <a:t>-EP</a:t>
            </a:r>
          </a:p>
        </p:txBody>
      </p:sp>
    </p:spTree>
    <p:extLst>
      <p:ext uri="{BB962C8B-B14F-4D97-AF65-F5344CB8AC3E}">
        <p14:creationId xmlns:p14="http://schemas.microsoft.com/office/powerpoint/2010/main" val="4083017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101725" y="122238"/>
            <a:ext cx="82232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50000"/>
              </a:spcBef>
              <a:buFontTx/>
              <a:buNone/>
            </a:pPr>
            <a:r>
              <a:rPr lang="en-US" altLang="en-US" sz="2200">
                <a:solidFill>
                  <a:srgbClr val="006666"/>
                </a:solidFill>
              </a:rPr>
              <a:t>From smoke emission to health effects</a:t>
            </a:r>
          </a:p>
        </p:txBody>
      </p:sp>
      <p:grpSp>
        <p:nvGrpSpPr>
          <p:cNvPr id="26627" name="Group 3"/>
          <p:cNvGrpSpPr>
            <a:grpSpLocks/>
          </p:cNvGrpSpPr>
          <p:nvPr/>
        </p:nvGrpSpPr>
        <p:grpSpPr bwMode="auto">
          <a:xfrm>
            <a:off x="0" y="-26988"/>
            <a:ext cx="1116013" cy="935038"/>
            <a:chOff x="0" y="-17"/>
            <a:chExt cx="703" cy="589"/>
          </a:xfrm>
        </p:grpSpPr>
        <p:sp>
          <p:nvSpPr>
            <p:cNvPr id="26631" name="Rectangle 4"/>
            <p:cNvSpPr>
              <a:spLocks noChangeArrowheads="1"/>
            </p:cNvSpPr>
            <p:nvPr/>
          </p:nvSpPr>
          <p:spPr bwMode="auto">
            <a:xfrm>
              <a:off x="0" y="-17"/>
              <a:ext cx="521" cy="453"/>
            </a:xfrm>
            <a:prstGeom prst="rect">
              <a:avLst/>
            </a:prstGeom>
            <a:solidFill>
              <a:srgbClr val="0066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endParaRPr lang="en-US" altLang="en-US" sz="2400" b="0"/>
            </a:p>
          </p:txBody>
        </p:sp>
        <p:sp>
          <p:nvSpPr>
            <p:cNvPr id="26632" name="Rectangle 5"/>
            <p:cNvSpPr>
              <a:spLocks noChangeArrowheads="1"/>
            </p:cNvSpPr>
            <p:nvPr/>
          </p:nvSpPr>
          <p:spPr bwMode="auto">
            <a:xfrm>
              <a:off x="204" y="164"/>
              <a:ext cx="499" cy="408"/>
            </a:xfrm>
            <a:prstGeom prst="rect">
              <a:avLst/>
            </a:prstGeom>
            <a:solidFill>
              <a:schemeClr val="accent1">
                <a:alpha val="7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endParaRPr lang="en-US" altLang="en-US" sz="2400" b="0"/>
            </a:p>
          </p:txBody>
        </p:sp>
        <p:sp>
          <p:nvSpPr>
            <p:cNvPr id="26633" name="Rectangle 6"/>
            <p:cNvSpPr>
              <a:spLocks noChangeArrowheads="1"/>
            </p:cNvSpPr>
            <p:nvPr/>
          </p:nvSpPr>
          <p:spPr bwMode="auto">
            <a:xfrm>
              <a:off x="143" y="255"/>
              <a:ext cx="272" cy="242"/>
            </a:xfrm>
            <a:prstGeom prst="rect">
              <a:avLst/>
            </a:prstGeom>
            <a:solidFill>
              <a:schemeClr val="folHlink">
                <a:alpha val="7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endParaRPr lang="en-US" altLang="en-US" sz="2400" b="0"/>
            </a:p>
          </p:txBody>
        </p:sp>
      </p:grpSp>
      <p:pic>
        <p:nvPicPr>
          <p:cNvPr id="26628" name="Picture 79" descr="Particle Siz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205038"/>
            <a:ext cx="4608512"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80" descr="lungs-p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8400" y="2133600"/>
            <a:ext cx="3194050" cy="317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Rectangle 2"/>
          <p:cNvSpPr>
            <a:spLocks noChangeArrowheads="1"/>
          </p:cNvSpPr>
          <p:nvPr/>
        </p:nvSpPr>
        <p:spPr bwMode="auto">
          <a:xfrm>
            <a:off x="179388" y="1243013"/>
            <a:ext cx="363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eaLnBrk="1" hangingPunct="1">
              <a:spcBef>
                <a:spcPct val="0"/>
              </a:spcBef>
              <a:buFontTx/>
              <a:buNone/>
            </a:pPr>
            <a:r>
              <a:rPr lang="en-US" altLang="en-US" sz="2400" b="0">
                <a:solidFill>
                  <a:srgbClr val="5F5F5F"/>
                </a:solidFill>
              </a:rPr>
              <a:t>Particulate matter</a:t>
            </a:r>
          </a:p>
        </p:txBody>
      </p:sp>
    </p:spTree>
    <p:extLst>
      <p:ext uri="{BB962C8B-B14F-4D97-AF65-F5344CB8AC3E}">
        <p14:creationId xmlns:p14="http://schemas.microsoft.com/office/powerpoint/2010/main" val="3895845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idx="1"/>
          </p:nvPr>
        </p:nvSpPr>
        <p:spPr/>
        <p:txBody>
          <a:bodyPr/>
          <a:lstStyle/>
          <a:p>
            <a:endParaRPr lang="en-US"/>
          </a:p>
        </p:txBody>
      </p:sp>
      <p:graphicFrame>
        <p:nvGraphicFramePr>
          <p:cNvPr id="5" name="Chart 4"/>
          <p:cNvGraphicFramePr>
            <a:graphicFrameLocks noGrp="1"/>
          </p:cNvGraphicFramePr>
          <p:nvPr/>
        </p:nvGraphicFramePr>
        <p:xfrm>
          <a:off x="281970" y="507244"/>
          <a:ext cx="8580060" cy="58435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5749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407" y="1104900"/>
            <a:ext cx="7772400" cy="838200"/>
          </a:xfrm>
        </p:spPr>
        <p:txBody>
          <a:bodyPr/>
          <a:lstStyle/>
          <a:p>
            <a:r>
              <a:rPr lang="en-US" dirty="0"/>
              <a:t>Current NAAQS</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677" t="43658" r="20078" b="15034"/>
          <a:stretch/>
        </p:blipFill>
        <p:spPr bwMode="auto">
          <a:xfrm>
            <a:off x="914399" y="1850572"/>
            <a:ext cx="7511143" cy="5007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4571999" y="4495799"/>
            <a:ext cx="914400" cy="3498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886200" y="1850572"/>
            <a:ext cx="824593"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
        <p:nvSpPr>
          <p:cNvPr id="8" name="Oval 7"/>
          <p:cNvSpPr/>
          <p:nvPr/>
        </p:nvSpPr>
        <p:spPr>
          <a:xfrm>
            <a:off x="4571999" y="5105400"/>
            <a:ext cx="914400" cy="34980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638800" y="5082897"/>
            <a:ext cx="2786742" cy="34980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877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990600"/>
            <a:ext cx="8229600" cy="1143000"/>
          </a:xfrm>
        </p:spPr>
        <p:txBody>
          <a:bodyPr/>
          <a:lstStyle/>
          <a:p>
            <a:pPr eaLnBrk="1" hangingPunct="1"/>
            <a:r>
              <a:rPr lang="en-US" dirty="0"/>
              <a:t>Averaging Time</a:t>
            </a:r>
          </a:p>
        </p:txBody>
      </p:sp>
      <p:sp>
        <p:nvSpPr>
          <p:cNvPr id="23555" name="Rectangle 3"/>
          <p:cNvSpPr>
            <a:spLocks noGrp="1" noChangeArrowheads="1"/>
          </p:cNvSpPr>
          <p:nvPr>
            <p:ph idx="1"/>
          </p:nvPr>
        </p:nvSpPr>
        <p:spPr>
          <a:xfrm>
            <a:off x="457200" y="2362745"/>
            <a:ext cx="8229600" cy="3885656"/>
          </a:xfrm>
        </p:spPr>
        <p:txBody>
          <a:bodyPr/>
          <a:lstStyle/>
          <a:p>
            <a:pPr eaLnBrk="1" hangingPunct="1"/>
            <a:r>
              <a:rPr lang="en-US" dirty="0"/>
              <a:t>Standards often have multiple values, each with its own averaging time.</a:t>
            </a:r>
          </a:p>
          <a:p>
            <a:pPr eaLnBrk="1" hangingPunct="1"/>
            <a:r>
              <a:rPr lang="en-US" dirty="0"/>
              <a:t>PM</a:t>
            </a:r>
            <a:r>
              <a:rPr lang="en-US" baseline="-25000" dirty="0"/>
              <a:t>2.5</a:t>
            </a:r>
            <a:r>
              <a:rPr lang="en-US" dirty="0"/>
              <a:t> NAAQS =</a:t>
            </a:r>
          </a:p>
          <a:p>
            <a:pPr lvl="1" eaLnBrk="1" hangingPunct="1"/>
            <a:r>
              <a:rPr lang="en-US" dirty="0"/>
              <a:t>Annual average = 12 µg/m3</a:t>
            </a:r>
          </a:p>
          <a:p>
            <a:pPr lvl="1"/>
            <a:r>
              <a:rPr lang="en-US" dirty="0"/>
              <a:t>24-hr average = 35 µg/m3</a:t>
            </a:r>
          </a:p>
          <a:p>
            <a:pPr eaLnBrk="1" hangingPunct="1"/>
            <a:r>
              <a:rPr lang="en-US" dirty="0"/>
              <a:t>KNOW WHAT AVERAGING TIME YOU ARE TALKING ABOUT!</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http://www.ptclwg.com/resources/wildfires-are-tearing-through-colorado-springs-again.jpg">
            <a:extLst>
              <a:ext uri="{FF2B5EF4-FFF2-40B4-BE49-F238E27FC236}">
                <a16:creationId xmlns:a16="http://schemas.microsoft.com/office/drawing/2014/main" id="{79773C14-CBA6-4C88-886A-524B0D507C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184"/>
            <a:ext cx="9144000" cy="685721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42D7E07-3062-4E0C-B211-E970F4628DFD}"/>
              </a:ext>
            </a:extLst>
          </p:cNvPr>
          <p:cNvSpPr>
            <a:spLocks noGrp="1"/>
          </p:cNvSpPr>
          <p:nvPr>
            <p:ph type="title"/>
          </p:nvPr>
        </p:nvSpPr>
        <p:spPr/>
        <p:txBody>
          <a:bodyPr/>
          <a:lstStyle/>
          <a:p>
            <a:r>
              <a:rPr lang="en-US" dirty="0">
                <a:solidFill>
                  <a:srgbClr val="FFFF00"/>
                </a:solidFill>
              </a:rPr>
              <a:t>Review Homework</a:t>
            </a:r>
          </a:p>
        </p:txBody>
      </p:sp>
    </p:spTree>
    <p:extLst>
      <p:ext uri="{BB962C8B-B14F-4D97-AF65-F5344CB8AC3E}">
        <p14:creationId xmlns:p14="http://schemas.microsoft.com/office/powerpoint/2010/main" val="1330038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all may data_29673_image001"/>
          <p:cNvPicPr>
            <a:picLocks noGrp="1" noChangeAspect="1" noChangeArrowheads="1"/>
          </p:cNvPicPr>
          <p:nvPr>
            <p:ph idx="1"/>
          </p:nvPr>
        </p:nvPicPr>
        <p:blipFill>
          <a:blip r:embed="rId2" cstate="print"/>
          <a:srcRect/>
          <a:stretch>
            <a:fillRect/>
          </a:stretch>
        </p:blipFill>
        <p:spPr>
          <a:xfrm>
            <a:off x="381000" y="1072855"/>
            <a:ext cx="8458200" cy="5785146"/>
          </a:xfrm>
          <a:noFill/>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cxnSp>
        <p:nvCxnSpPr>
          <p:cNvPr id="4" name="Straight Connector 3"/>
          <p:cNvCxnSpPr/>
          <p:nvPr/>
        </p:nvCxnSpPr>
        <p:spPr>
          <a:xfrm>
            <a:off x="1219200" y="5791200"/>
            <a:ext cx="5867400"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2362200"/>
            <a:ext cx="8229600" cy="3124200"/>
          </a:xfrm>
        </p:spPr>
        <p:txBody>
          <a:bodyPr>
            <a:normAutofit/>
          </a:bodyPr>
          <a:lstStyle/>
          <a:p>
            <a:pPr marL="0" indent="0" algn="ctr">
              <a:buNone/>
            </a:pPr>
            <a:r>
              <a:rPr lang="en-US" sz="2800" dirty="0"/>
              <a:t>EPA can exclude air quality monitoring data from regulatory determinations related to </a:t>
            </a:r>
            <a:r>
              <a:rPr lang="en-US" sz="2800" dirty="0" err="1"/>
              <a:t>exceedances</a:t>
            </a:r>
            <a:r>
              <a:rPr lang="en-US" sz="2800" dirty="0"/>
              <a:t>/violations of the NAAQS and avoid designating an area as nonattainment if a State adequately demonstrates that an exceptional event has caused the </a:t>
            </a:r>
            <a:r>
              <a:rPr lang="en-US" sz="2800" dirty="0" err="1"/>
              <a:t>exceedance</a:t>
            </a:r>
            <a:r>
              <a:rPr lang="en-US" sz="2800" dirty="0"/>
              <a:t> or violation. </a:t>
            </a:r>
          </a:p>
          <a:p>
            <a:pPr marL="0" indent="0" algn="ctr">
              <a:buNone/>
            </a:pPr>
            <a:endParaRPr lang="en-US" sz="2800" dirty="0"/>
          </a:p>
          <a:p>
            <a:pPr marL="0" indent="0" algn="ctr">
              <a:buNone/>
            </a:pPr>
            <a:endParaRPr lang="en-US" sz="2800" dirty="0"/>
          </a:p>
        </p:txBody>
      </p:sp>
      <p:sp>
        <p:nvSpPr>
          <p:cNvPr id="4" name="Rectangle 2"/>
          <p:cNvSpPr>
            <a:spLocks noGrp="1" noChangeArrowheads="1"/>
          </p:cNvSpPr>
          <p:nvPr>
            <p:ph type="title"/>
          </p:nvPr>
        </p:nvSpPr>
        <p:spPr>
          <a:xfrm>
            <a:off x="457200" y="990600"/>
            <a:ext cx="8229600" cy="1143000"/>
          </a:xfrm>
        </p:spPr>
        <p:txBody>
          <a:bodyPr/>
          <a:lstStyle/>
          <a:p>
            <a:pPr indent="0" eaLnBrk="1" hangingPunct="1">
              <a:defRPr/>
            </a:pPr>
            <a:r>
              <a:rPr lang="en-US" dirty="0"/>
              <a:t>Exceptional Event Rule</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3352759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138" name="Rectangle 2"/>
          <p:cNvSpPr>
            <a:spLocks noGrp="1" noChangeArrowheads="1"/>
          </p:cNvSpPr>
          <p:nvPr>
            <p:ph type="title"/>
          </p:nvPr>
        </p:nvSpPr>
        <p:spPr>
          <a:xfrm>
            <a:off x="457200" y="990600"/>
            <a:ext cx="8229600" cy="1143000"/>
          </a:xfrm>
        </p:spPr>
        <p:txBody>
          <a:bodyPr/>
          <a:lstStyle/>
          <a:p>
            <a:pPr indent="0" eaLnBrk="1" hangingPunct="1">
              <a:defRPr/>
            </a:pPr>
            <a:r>
              <a:rPr lang="en-US" dirty="0"/>
              <a:t>Key Points of EER</a:t>
            </a:r>
          </a:p>
        </p:txBody>
      </p:sp>
      <p:sp>
        <p:nvSpPr>
          <p:cNvPr id="987139" name="Rectangle 3"/>
          <p:cNvSpPr>
            <a:spLocks noGrp="1" noChangeArrowheads="1"/>
          </p:cNvSpPr>
          <p:nvPr>
            <p:ph idx="1"/>
          </p:nvPr>
        </p:nvSpPr>
        <p:spPr>
          <a:xfrm>
            <a:off x="457200" y="1981200"/>
            <a:ext cx="8229600" cy="4800600"/>
          </a:xfrm>
        </p:spPr>
        <p:txBody>
          <a:bodyPr/>
          <a:lstStyle/>
          <a:p>
            <a:pPr eaLnBrk="1" hangingPunct="1">
              <a:lnSpc>
                <a:spcPct val="90000"/>
              </a:lnSpc>
              <a:defRPr/>
            </a:pPr>
            <a:r>
              <a:rPr lang="en-US" sz="3600" dirty="0"/>
              <a:t>Rx fire may be considered if we provide documentation to support States:</a:t>
            </a:r>
          </a:p>
          <a:p>
            <a:pPr lvl="1" eaLnBrk="1" hangingPunct="1">
              <a:lnSpc>
                <a:spcPct val="90000"/>
              </a:lnSpc>
              <a:defRPr/>
            </a:pPr>
            <a:r>
              <a:rPr lang="en-US" sz="3200" dirty="0"/>
              <a:t>Fire activity</a:t>
            </a:r>
          </a:p>
          <a:p>
            <a:pPr lvl="1" eaLnBrk="1" hangingPunct="1">
              <a:lnSpc>
                <a:spcPct val="90000"/>
              </a:lnSpc>
              <a:defRPr/>
            </a:pPr>
            <a:r>
              <a:rPr lang="en-US" sz="3200" dirty="0"/>
              <a:t>Emissions</a:t>
            </a:r>
          </a:p>
          <a:p>
            <a:pPr lvl="1" eaLnBrk="1" hangingPunct="1">
              <a:lnSpc>
                <a:spcPct val="90000"/>
              </a:lnSpc>
              <a:defRPr/>
            </a:pPr>
            <a:r>
              <a:rPr lang="en-US" sz="3200" dirty="0"/>
              <a:t>Ecological role of specific event</a:t>
            </a:r>
          </a:p>
          <a:p>
            <a:pPr lvl="1" eaLnBrk="1" hangingPunct="1">
              <a:lnSpc>
                <a:spcPct val="90000"/>
              </a:lnSpc>
              <a:defRPr/>
            </a:pPr>
            <a:r>
              <a:rPr lang="en-US" sz="3200" dirty="0"/>
              <a:t>Proof of compliance with SMP</a:t>
            </a:r>
          </a:p>
          <a:p>
            <a:pPr lvl="1" eaLnBrk="1" hangingPunct="1">
              <a:lnSpc>
                <a:spcPct val="90000"/>
              </a:lnSpc>
              <a:defRPr/>
            </a:pPr>
            <a:r>
              <a:rPr lang="en-US" sz="3200" dirty="0"/>
              <a:t>Use of basic smoke management practices</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2768006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6070" name="Rectangle 6"/>
          <p:cNvSpPr>
            <a:spLocks noChangeArrowheads="1"/>
          </p:cNvSpPr>
          <p:nvPr/>
        </p:nvSpPr>
        <p:spPr bwMode="auto">
          <a:xfrm>
            <a:off x="0" y="1828800"/>
            <a:ext cx="9144000" cy="4800600"/>
          </a:xfrm>
          <a:prstGeom prst="rect">
            <a:avLst/>
          </a:prstGeom>
          <a:noFill/>
          <a:ln w="9525" algn="ctr">
            <a:noFill/>
            <a:miter lim="800000"/>
            <a:headEnd/>
            <a:tailEnd/>
          </a:ln>
          <a:effectLst/>
        </p:spPr>
        <p:txBody>
          <a:bodyPr wrap="none" anchor="ctr"/>
          <a:lstStyle/>
          <a:p>
            <a:pPr>
              <a:lnSpc>
                <a:spcPct val="90000"/>
              </a:lnSpc>
              <a:spcBef>
                <a:spcPct val="20000"/>
              </a:spcBef>
              <a:buClr>
                <a:srgbClr val="FFFFFF"/>
              </a:buClr>
              <a:defRPr/>
            </a:pPr>
            <a:endParaRPr lang="en-US" sz="3200">
              <a:solidFill>
                <a:srgbClr val="FFFFCC"/>
              </a:solidFill>
              <a:effectLst>
                <a:outerShdw blurRad="38100" dist="38100" dir="2700000" algn="tl">
                  <a:srgbClr val="000000">
                    <a:alpha val="43137"/>
                  </a:srgbClr>
                </a:outerShdw>
              </a:effectLst>
              <a:latin typeface="Tahoma" charset="0"/>
            </a:endParaRPr>
          </a:p>
        </p:txBody>
      </p:sp>
      <p:sp>
        <p:nvSpPr>
          <p:cNvPr id="856066" name="Rectangle 2"/>
          <p:cNvSpPr>
            <a:spLocks noGrp="1" noChangeArrowheads="1"/>
          </p:cNvSpPr>
          <p:nvPr>
            <p:ph type="title"/>
          </p:nvPr>
        </p:nvSpPr>
        <p:spPr>
          <a:xfrm>
            <a:off x="457200" y="990600"/>
            <a:ext cx="8229600" cy="1143000"/>
          </a:xfrm>
        </p:spPr>
        <p:txBody>
          <a:bodyPr>
            <a:normAutofit/>
          </a:bodyPr>
          <a:lstStyle/>
          <a:p>
            <a:pPr>
              <a:defRPr/>
            </a:pPr>
            <a:r>
              <a:rPr lang="en-US" dirty="0"/>
              <a:t>Key Points of EER</a:t>
            </a:r>
          </a:p>
        </p:txBody>
      </p:sp>
      <p:sp>
        <p:nvSpPr>
          <p:cNvPr id="856067" name="Rectangle 3"/>
          <p:cNvSpPr>
            <a:spLocks noGrp="1" noChangeArrowheads="1"/>
          </p:cNvSpPr>
          <p:nvPr>
            <p:ph idx="1"/>
          </p:nvPr>
        </p:nvSpPr>
        <p:spPr>
          <a:xfrm>
            <a:off x="533400" y="2155079"/>
            <a:ext cx="8382000" cy="4655024"/>
          </a:xfrm>
        </p:spPr>
        <p:txBody>
          <a:bodyPr>
            <a:normAutofit/>
          </a:bodyPr>
          <a:lstStyle/>
          <a:p>
            <a:pPr marL="457200" lvl="1" indent="0">
              <a:lnSpc>
                <a:spcPct val="90000"/>
              </a:lnSpc>
              <a:buNone/>
              <a:defRPr/>
            </a:pPr>
            <a:r>
              <a:rPr lang="en-US" sz="3200" dirty="0"/>
              <a:t>Ecological role of specific event</a:t>
            </a:r>
          </a:p>
          <a:p>
            <a:pPr lvl="1">
              <a:lnSpc>
                <a:spcPct val="80000"/>
              </a:lnSpc>
              <a:spcBef>
                <a:spcPts val="1200"/>
              </a:spcBef>
              <a:defRPr/>
            </a:pPr>
            <a:r>
              <a:rPr lang="en-US" sz="2400" dirty="0"/>
              <a:t>What documentation is needed from us?</a:t>
            </a:r>
          </a:p>
          <a:p>
            <a:pPr lvl="2">
              <a:defRPr/>
            </a:pPr>
            <a:r>
              <a:rPr lang="en-US" sz="2000" dirty="0"/>
              <a:t>FRCC information</a:t>
            </a:r>
          </a:p>
          <a:p>
            <a:pPr lvl="2">
              <a:defRPr/>
            </a:pPr>
            <a:r>
              <a:rPr lang="en-US" sz="2000" dirty="0"/>
              <a:t>Research on fire ecology for area</a:t>
            </a:r>
          </a:p>
          <a:p>
            <a:pPr lvl="2">
              <a:defRPr/>
            </a:pPr>
            <a:r>
              <a:rPr lang="en-US" sz="2000" dirty="0"/>
              <a:t>Natural fuels documentation</a:t>
            </a:r>
          </a:p>
          <a:p>
            <a:pPr lvl="2">
              <a:defRPr/>
            </a:pPr>
            <a:r>
              <a:rPr lang="en-US" sz="2000" dirty="0"/>
              <a:t>Burn not associated with commercial timber operations (clear cut, wind rows, etc.)</a:t>
            </a:r>
          </a:p>
          <a:p>
            <a:pPr lvl="2">
              <a:defRPr/>
            </a:pPr>
            <a:r>
              <a:rPr lang="en-US" sz="2000" dirty="0"/>
              <a:t>Land/Resource Management Plan, Project NEPA, Burn Plan</a:t>
            </a:r>
          </a:p>
          <a:p>
            <a:pPr lvl="2">
              <a:defRPr/>
            </a:pPr>
            <a:r>
              <a:rPr lang="en-US" sz="2000" dirty="0"/>
              <a:t>Wildfire versus prescribed fire emissions trade-off</a:t>
            </a:r>
          </a:p>
        </p:txBody>
      </p:sp>
      <p:sp>
        <p:nvSpPr>
          <p:cNvPr id="856069" name="Rectangle 5"/>
          <p:cNvSpPr>
            <a:spLocks noChangeArrowheads="1"/>
          </p:cNvSpPr>
          <p:nvPr/>
        </p:nvSpPr>
        <p:spPr bwMode="auto">
          <a:xfrm>
            <a:off x="0" y="1295400"/>
            <a:ext cx="9144000" cy="5562600"/>
          </a:xfrm>
          <a:prstGeom prst="rect">
            <a:avLst/>
          </a:prstGeom>
          <a:noFill/>
          <a:ln w="9525" algn="ctr">
            <a:noFill/>
            <a:miter lim="800000"/>
            <a:headEnd/>
            <a:tailEnd/>
          </a:ln>
          <a:effectLst/>
        </p:spPr>
        <p:txBody>
          <a:bodyPr wrap="none" anchor="ctr"/>
          <a:lstStyle/>
          <a:p>
            <a:pPr>
              <a:lnSpc>
                <a:spcPct val="90000"/>
              </a:lnSpc>
              <a:spcBef>
                <a:spcPct val="20000"/>
              </a:spcBef>
              <a:buClr>
                <a:srgbClr val="FFFFFF"/>
              </a:buClr>
              <a:defRPr/>
            </a:pPr>
            <a:endParaRPr lang="en-US" sz="3200">
              <a:solidFill>
                <a:srgbClr val="FFFFCC"/>
              </a:solidFill>
              <a:effectLst>
                <a:outerShdw blurRad="38100" dist="38100" dir="2700000" algn="tl">
                  <a:srgbClr val="000000">
                    <a:alpha val="43137"/>
                  </a:srgbClr>
                </a:outerShdw>
              </a:effectLst>
              <a:latin typeface="Tahoma" charset="0"/>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15537035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138" name="Rectangle 2"/>
          <p:cNvSpPr>
            <a:spLocks noGrp="1" noChangeArrowheads="1"/>
          </p:cNvSpPr>
          <p:nvPr>
            <p:ph type="title"/>
          </p:nvPr>
        </p:nvSpPr>
        <p:spPr>
          <a:xfrm>
            <a:off x="457200" y="990600"/>
            <a:ext cx="8229600" cy="1143000"/>
          </a:xfrm>
        </p:spPr>
        <p:txBody>
          <a:bodyPr/>
          <a:lstStyle/>
          <a:p>
            <a:pPr indent="0" eaLnBrk="1" hangingPunct="1">
              <a:defRPr/>
            </a:pPr>
            <a:r>
              <a:rPr lang="en-US" dirty="0"/>
              <a:t>Key Points of EER</a:t>
            </a:r>
          </a:p>
        </p:txBody>
      </p:sp>
      <p:sp>
        <p:nvSpPr>
          <p:cNvPr id="987139" name="Rectangle 3"/>
          <p:cNvSpPr>
            <a:spLocks noGrp="1" noChangeArrowheads="1"/>
          </p:cNvSpPr>
          <p:nvPr>
            <p:ph idx="1"/>
          </p:nvPr>
        </p:nvSpPr>
        <p:spPr>
          <a:xfrm>
            <a:off x="457200" y="1981200"/>
            <a:ext cx="8229600" cy="4800600"/>
          </a:xfrm>
        </p:spPr>
        <p:txBody>
          <a:bodyPr>
            <a:normAutofit/>
          </a:bodyPr>
          <a:lstStyle/>
          <a:p>
            <a:pPr eaLnBrk="1" hangingPunct="1">
              <a:lnSpc>
                <a:spcPct val="90000"/>
              </a:lnSpc>
              <a:spcBef>
                <a:spcPts val="1200"/>
              </a:spcBef>
              <a:defRPr/>
            </a:pPr>
            <a:r>
              <a:rPr lang="en-US" sz="3400" dirty="0"/>
              <a:t>Pre-season collaboration/cooperation with the State is essential to prevent </a:t>
            </a:r>
            <a:r>
              <a:rPr lang="en-US" sz="3400" dirty="0" err="1"/>
              <a:t>exceedances</a:t>
            </a:r>
            <a:r>
              <a:rPr lang="en-US" sz="3400" dirty="0"/>
              <a:t> and address a measured </a:t>
            </a:r>
            <a:r>
              <a:rPr lang="en-US" sz="3400" dirty="0" err="1"/>
              <a:t>exceedance</a:t>
            </a:r>
            <a:endParaRPr lang="en-US" sz="3400" dirty="0"/>
          </a:p>
          <a:p>
            <a:pPr eaLnBrk="1" hangingPunct="1">
              <a:lnSpc>
                <a:spcPct val="90000"/>
              </a:lnSpc>
              <a:spcBef>
                <a:spcPts val="1200"/>
              </a:spcBef>
              <a:defRPr/>
            </a:pPr>
            <a:r>
              <a:rPr lang="en-US" sz="3400" dirty="0"/>
              <a:t>Follow Basic Smoke Management Practices or state-specific Smoke Management Plans</a:t>
            </a:r>
          </a:p>
          <a:p>
            <a:pPr eaLnBrk="1" hangingPunct="1">
              <a:lnSpc>
                <a:spcPct val="90000"/>
              </a:lnSpc>
              <a:spcBef>
                <a:spcPts val="1200"/>
              </a:spcBef>
              <a:defRPr/>
            </a:pPr>
            <a:r>
              <a:rPr lang="en-US" sz="3400" dirty="0"/>
              <a:t>Keep important documentation for 3 years</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1106565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4524344-6823-49EA-89D4-E36A82A9F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7066" y="1354820"/>
            <a:ext cx="6561534" cy="2369988"/>
          </a:xfrm>
        </p:spPr>
        <p:txBody>
          <a:bodyPr vert="horz" lIns="91440" tIns="45720" rIns="91440" bIns="45720" rtlCol="0" anchor="b">
            <a:normAutofit/>
          </a:bodyPr>
          <a:lstStyle/>
          <a:p>
            <a:pPr algn="l">
              <a:lnSpc>
                <a:spcPct val="90000"/>
              </a:lnSpc>
            </a:pPr>
            <a:r>
              <a:rPr lang="en-US" sz="5400" kern="1200" dirty="0">
                <a:solidFill>
                  <a:schemeClr val="bg1"/>
                </a:solidFill>
                <a:latin typeface="+mj-lt"/>
                <a:ea typeface="+mj-ea"/>
                <a:cs typeface="+mj-cs"/>
              </a:rPr>
              <a:t>What Do I Need to Know </a:t>
            </a:r>
            <a:r>
              <a:rPr lang="en-US" sz="5400" dirty="0">
                <a:solidFill>
                  <a:schemeClr val="bg1"/>
                </a:solidFill>
              </a:rPr>
              <a:t>A</a:t>
            </a:r>
            <a:r>
              <a:rPr lang="en-US" sz="5400" kern="1200" dirty="0">
                <a:solidFill>
                  <a:schemeClr val="bg1"/>
                </a:solidFill>
                <a:latin typeface="+mj-lt"/>
                <a:ea typeface="+mj-ea"/>
                <a:cs typeface="+mj-cs"/>
              </a:rPr>
              <a:t>bout Smoke? </a:t>
            </a:r>
            <a:r>
              <a:rPr lang="en-US" sz="3600" kern="1200" dirty="0">
                <a:solidFill>
                  <a:schemeClr val="bg1"/>
                </a:solidFill>
                <a:latin typeface="+mj-lt"/>
                <a:ea typeface="+mj-ea"/>
                <a:cs typeface="+mj-cs"/>
              </a:rPr>
              <a:t>(cliff </a:t>
            </a:r>
            <a:r>
              <a:rPr lang="en-US" sz="3600" dirty="0">
                <a:solidFill>
                  <a:schemeClr val="bg1"/>
                </a:solidFill>
              </a:rPr>
              <a:t>n</a:t>
            </a:r>
            <a:r>
              <a:rPr lang="en-US" sz="3600" kern="1200" dirty="0">
                <a:solidFill>
                  <a:schemeClr val="bg1"/>
                </a:solidFill>
                <a:latin typeface="+mj-lt"/>
                <a:ea typeface="+mj-ea"/>
                <a:cs typeface="+mj-cs"/>
              </a:rPr>
              <a:t>otes version)</a:t>
            </a:r>
          </a:p>
        </p:txBody>
      </p:sp>
      <p:grpSp>
        <p:nvGrpSpPr>
          <p:cNvPr id="10" name="Group 9">
            <a:extLst>
              <a:ext uri="{FF2B5EF4-FFF2-40B4-BE49-F238E27FC236}">
                <a16:creationId xmlns:a16="http://schemas.microsoft.com/office/drawing/2014/main" id="{83F0465A-8953-42AC-8F67-7B9A54E660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7841659" cy="715482"/>
            <a:chOff x="0" y="6142518"/>
            <a:chExt cx="10455568" cy="715482"/>
          </a:xfrm>
          <a:effectLst>
            <a:outerShdw blurRad="381000" dist="152400" dir="16200000" algn="ctr" rotWithShape="0">
              <a:srgbClr val="000000">
                <a:alpha val="10000"/>
              </a:srgbClr>
            </a:outerShdw>
          </a:effectLst>
        </p:grpSpPr>
        <p:sp>
          <p:nvSpPr>
            <p:cNvPr id="11" name="Freeform: Shape 10">
              <a:extLst>
                <a:ext uri="{FF2B5EF4-FFF2-40B4-BE49-F238E27FC236}">
                  <a16:creationId xmlns:a16="http://schemas.microsoft.com/office/drawing/2014/main" id="{50CE1BBA-977A-4210-A80D-8A0BAAA18B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 name="Group 11">
              <a:extLst>
                <a:ext uri="{FF2B5EF4-FFF2-40B4-BE49-F238E27FC236}">
                  <a16:creationId xmlns:a16="http://schemas.microsoft.com/office/drawing/2014/main" id="{71E1A328-D621-4993-B11B-011ED169AC9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13" name="Freeform: Shape 12">
                <a:extLst>
                  <a:ext uri="{FF2B5EF4-FFF2-40B4-BE49-F238E27FC236}">
                    <a16:creationId xmlns:a16="http://schemas.microsoft.com/office/drawing/2014/main" id="{41D2543A-0A6F-4980-98CA-658AA8EEAC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3D0F2937-CF06-453C-B076-800064AEB4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815430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4373563"/>
          </a:xfrm>
        </p:spPr>
        <p:txBody>
          <a:bodyPr>
            <a:normAutofit/>
          </a:bodyPr>
          <a:lstStyle/>
          <a:p>
            <a:r>
              <a:rPr lang="en-US" sz="2800" dirty="0"/>
              <a:t>Your State Smoke Management Plan</a:t>
            </a:r>
          </a:p>
          <a:p>
            <a:pPr lvl="1"/>
            <a:r>
              <a:rPr lang="en-US" sz="2400" dirty="0"/>
              <a:t>or Basic Smoke Management Practices if you don’t have a plan</a:t>
            </a:r>
          </a:p>
          <a:p>
            <a:r>
              <a:rPr lang="en-US" sz="2800" dirty="0"/>
              <a:t>What a Nonattainment Area is and why its bad</a:t>
            </a:r>
          </a:p>
          <a:p>
            <a:pPr lvl="1"/>
            <a:r>
              <a:rPr lang="en-US" dirty="0"/>
              <a:t>and if you burn in/near one</a:t>
            </a:r>
          </a:p>
          <a:p>
            <a:r>
              <a:rPr lang="en-US" sz="2800" dirty="0"/>
              <a:t>How to figure out how polluted the air is now</a:t>
            </a:r>
          </a:p>
          <a:p>
            <a:r>
              <a:rPr lang="en-US" sz="2800" dirty="0"/>
              <a:t>How to predict where my smoke will go (or where it went)</a:t>
            </a:r>
          </a:p>
          <a:p>
            <a:endParaRPr lang="en-US" sz="2800" dirty="0"/>
          </a:p>
        </p:txBody>
      </p:sp>
      <p:sp>
        <p:nvSpPr>
          <p:cNvPr id="5" name="Title 1"/>
          <p:cNvSpPr txBox="1">
            <a:spLocks/>
          </p:cNvSpPr>
          <p:nvPr/>
        </p:nvSpPr>
        <p:spPr>
          <a:xfrm>
            <a:off x="457200" y="228600"/>
            <a:ext cx="8229600" cy="1554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dirty="0"/>
              <a:t>What do I need to know about Smoke? </a:t>
            </a:r>
            <a:r>
              <a:rPr lang="en-US" sz="2400" dirty="0"/>
              <a:t>(Cliff Notes version)</a:t>
            </a:r>
          </a:p>
        </p:txBody>
      </p:sp>
    </p:spTree>
    <p:extLst>
      <p:ext uri="{BB962C8B-B14F-4D97-AF65-F5344CB8AC3E}">
        <p14:creationId xmlns:p14="http://schemas.microsoft.com/office/powerpoint/2010/main" val="1308487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a:bodyPr>
          <a:lstStyle/>
          <a:p>
            <a:r>
              <a:rPr lang="en-US" sz="4000" dirty="0"/>
              <a:t>What do I need to know about Smoke? </a:t>
            </a:r>
            <a:r>
              <a:rPr lang="en-US" sz="2400" dirty="0"/>
              <a:t>(Cliff Notes version)</a:t>
            </a:r>
          </a:p>
        </p:txBody>
      </p:sp>
      <p:sp>
        <p:nvSpPr>
          <p:cNvPr id="3" name="Content Placeholder 2"/>
          <p:cNvSpPr>
            <a:spLocks noGrp="1"/>
          </p:cNvSpPr>
          <p:nvPr>
            <p:ph idx="1"/>
          </p:nvPr>
        </p:nvSpPr>
        <p:spPr>
          <a:xfrm>
            <a:off x="457200" y="2362200"/>
            <a:ext cx="8229600" cy="4373563"/>
          </a:xfrm>
        </p:spPr>
        <p:txBody>
          <a:bodyPr>
            <a:normAutofit/>
          </a:bodyPr>
          <a:lstStyle/>
          <a:p>
            <a:r>
              <a:rPr lang="en-US" sz="2800" dirty="0"/>
              <a:t>Your State Smoke Management Plan</a:t>
            </a:r>
          </a:p>
          <a:p>
            <a:pPr lvl="1"/>
            <a:r>
              <a:rPr lang="en-US" sz="2400" dirty="0"/>
              <a:t>or Basic Smoke Management Practices if you don’t have a plan</a:t>
            </a:r>
          </a:p>
          <a:p>
            <a:r>
              <a:rPr lang="en-US" sz="2800" dirty="0">
                <a:solidFill>
                  <a:schemeClr val="bg1">
                    <a:lumMod val="65000"/>
                  </a:schemeClr>
                </a:solidFill>
              </a:rPr>
              <a:t>What a Nonattainment Area is and why its bad</a:t>
            </a:r>
          </a:p>
          <a:p>
            <a:pPr lvl="1"/>
            <a:r>
              <a:rPr lang="en-US" dirty="0">
                <a:solidFill>
                  <a:schemeClr val="bg1">
                    <a:lumMod val="65000"/>
                  </a:schemeClr>
                </a:solidFill>
              </a:rPr>
              <a:t>a</a:t>
            </a:r>
            <a:r>
              <a:rPr lang="en-US" b="0" dirty="0">
                <a:solidFill>
                  <a:schemeClr val="bg1">
                    <a:lumMod val="65000"/>
                  </a:schemeClr>
                </a:solidFill>
              </a:rPr>
              <a:t>nd if you burn in/near one</a:t>
            </a:r>
          </a:p>
          <a:p>
            <a:r>
              <a:rPr lang="en-US" sz="2800" dirty="0">
                <a:solidFill>
                  <a:schemeClr val="bg1">
                    <a:lumMod val="65000"/>
                  </a:schemeClr>
                </a:solidFill>
              </a:rPr>
              <a:t>How to figure out how polluted the air is now</a:t>
            </a:r>
          </a:p>
          <a:p>
            <a:r>
              <a:rPr lang="en-US" sz="2800" dirty="0">
                <a:solidFill>
                  <a:schemeClr val="bg1">
                    <a:lumMod val="65000"/>
                  </a:schemeClr>
                </a:solidFill>
              </a:rPr>
              <a:t>LATER How to predict where my smoke will go (or where it went)</a:t>
            </a:r>
          </a:p>
          <a:p>
            <a:endParaRPr lang="en-US" sz="2800" dirty="0"/>
          </a:p>
        </p:txBody>
      </p:sp>
    </p:spTree>
    <p:extLst>
      <p:ext uri="{BB962C8B-B14F-4D97-AF65-F5344CB8AC3E}">
        <p14:creationId xmlns:p14="http://schemas.microsoft.com/office/powerpoint/2010/main" val="40566958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914400" y="2209800"/>
            <a:ext cx="3276600" cy="4114800"/>
          </a:xfrm>
        </p:spPr>
        <p:txBody>
          <a:bodyPr>
            <a:normAutofit fontScale="92500" lnSpcReduction="20000"/>
          </a:bodyPr>
          <a:lstStyle/>
          <a:p>
            <a:r>
              <a:rPr lang="en-US" dirty="0"/>
              <a:t>Alabama</a:t>
            </a:r>
          </a:p>
          <a:p>
            <a:r>
              <a:rPr lang="en-US" dirty="0"/>
              <a:t>Georgia</a:t>
            </a:r>
          </a:p>
          <a:p>
            <a:r>
              <a:rPr lang="en-US" dirty="0"/>
              <a:t>Louisiana</a:t>
            </a:r>
          </a:p>
          <a:p>
            <a:r>
              <a:rPr lang="en-US" dirty="0"/>
              <a:t>S. Carolina</a:t>
            </a:r>
          </a:p>
          <a:p>
            <a:r>
              <a:rPr lang="en-US" dirty="0"/>
              <a:t>N. Carolina</a:t>
            </a:r>
          </a:p>
          <a:p>
            <a:r>
              <a:rPr lang="en-US" dirty="0"/>
              <a:t>Virginia</a:t>
            </a:r>
          </a:p>
          <a:p>
            <a:r>
              <a:rPr lang="en-US" dirty="0"/>
              <a:t>Arkansas</a:t>
            </a:r>
          </a:p>
          <a:p>
            <a:r>
              <a:rPr lang="en-US" dirty="0"/>
              <a:t>Florida</a:t>
            </a:r>
          </a:p>
          <a:p>
            <a:r>
              <a:rPr lang="en-US" dirty="0"/>
              <a:t>Mississippi</a:t>
            </a:r>
          </a:p>
          <a:p>
            <a:endParaRPr lang="en-US" dirty="0"/>
          </a:p>
        </p:txBody>
      </p:sp>
      <p:sp>
        <p:nvSpPr>
          <p:cNvPr id="4" name="Content Placeholder 2"/>
          <p:cNvSpPr txBox="1">
            <a:spLocks/>
          </p:cNvSpPr>
          <p:nvPr/>
        </p:nvSpPr>
        <p:spPr bwMode="auto">
          <a:xfrm>
            <a:off x="4648200" y="2133600"/>
            <a:ext cx="3276600" cy="5029200"/>
          </a:xfrm>
          <a:prstGeom prst="rect">
            <a:avLst/>
          </a:prstGeom>
          <a:noFill/>
          <a:ln w="9525">
            <a:noFill/>
            <a:miter lim="800000"/>
            <a:headEnd/>
            <a:tailEnd/>
          </a:ln>
        </p:spPr>
        <p:txBody>
          <a:bodyPr/>
          <a:lstStyle/>
          <a:p>
            <a:pPr marL="342900" indent="-342900" eaLnBrk="0" hangingPunct="0">
              <a:spcBef>
                <a:spcPct val="20000"/>
              </a:spcBef>
              <a:buFontTx/>
              <a:buChar char="•"/>
              <a:defRPr/>
            </a:pPr>
            <a:r>
              <a:rPr lang="en-US" sz="3200" b="1" kern="0" dirty="0">
                <a:latin typeface="+mn-lt"/>
              </a:rPr>
              <a:t>Illinois*</a:t>
            </a:r>
          </a:p>
          <a:p>
            <a:pPr marL="342900" indent="-342900" eaLnBrk="0" hangingPunct="0">
              <a:spcBef>
                <a:spcPct val="20000"/>
              </a:spcBef>
              <a:buFontTx/>
              <a:buChar char="•"/>
              <a:defRPr/>
            </a:pPr>
            <a:r>
              <a:rPr lang="en-US" sz="3200" b="1" kern="0" dirty="0">
                <a:latin typeface="+mn-lt"/>
              </a:rPr>
              <a:t>Minnesota*</a:t>
            </a:r>
          </a:p>
          <a:p>
            <a:pPr marL="342900" indent="-342900" eaLnBrk="0" hangingPunct="0">
              <a:spcBef>
                <a:spcPct val="20000"/>
              </a:spcBef>
              <a:buFontTx/>
              <a:buChar char="•"/>
              <a:defRPr/>
            </a:pPr>
            <a:r>
              <a:rPr lang="en-US" sz="3200" b="1" kern="0" dirty="0">
                <a:latin typeface="+mn-lt"/>
              </a:rPr>
              <a:t>Michigan*</a:t>
            </a:r>
          </a:p>
          <a:p>
            <a:pPr marL="342900" indent="-342900" eaLnBrk="0" hangingPunct="0">
              <a:spcBef>
                <a:spcPct val="20000"/>
              </a:spcBef>
              <a:buFontTx/>
              <a:buChar char="•"/>
              <a:defRPr/>
            </a:pPr>
            <a:r>
              <a:rPr lang="en-US" sz="3200" b="1" kern="0" dirty="0">
                <a:latin typeface="+mn-lt"/>
              </a:rPr>
              <a:t>Wisconsin?</a:t>
            </a:r>
          </a:p>
          <a:p>
            <a:pPr marL="342900" indent="-342900" eaLnBrk="0" hangingPunct="0">
              <a:spcBef>
                <a:spcPct val="20000"/>
              </a:spcBef>
              <a:buFontTx/>
              <a:buChar char="•"/>
              <a:defRPr/>
            </a:pPr>
            <a:endParaRPr lang="en-US" sz="3200" b="1" kern="0" dirty="0">
              <a:latin typeface="+mn-lt"/>
            </a:endParaRPr>
          </a:p>
          <a:p>
            <a:pPr marL="342900" indent="-342900" eaLnBrk="0" hangingPunct="0">
              <a:spcBef>
                <a:spcPct val="20000"/>
              </a:spcBef>
              <a:defRPr/>
            </a:pPr>
            <a:r>
              <a:rPr lang="en-US" sz="2000" b="1" kern="0" dirty="0">
                <a:latin typeface="+mn-lt"/>
              </a:rPr>
              <a:t>* = Region 9</a:t>
            </a:r>
          </a:p>
          <a:p>
            <a:pPr marL="342900" indent="-342900" eaLnBrk="0" hangingPunct="0">
              <a:spcBef>
                <a:spcPct val="20000"/>
              </a:spcBef>
              <a:buFontTx/>
              <a:buChar char="•"/>
              <a:defRPr/>
            </a:pPr>
            <a:endParaRPr lang="en-US" sz="3200" b="1" kern="0" dirty="0">
              <a:latin typeface="+mn-lt"/>
            </a:endParaRPr>
          </a:p>
          <a:p>
            <a:pPr marL="342900" indent="-342900" eaLnBrk="0" hangingPunct="0">
              <a:spcBef>
                <a:spcPct val="20000"/>
              </a:spcBef>
              <a:buFontTx/>
              <a:buChar char="•"/>
              <a:defRPr/>
            </a:pPr>
            <a:endParaRPr lang="en-US" sz="3200" b="1" kern="0" dirty="0">
              <a:latin typeface="+mn-lt"/>
            </a:endParaRPr>
          </a:p>
          <a:p>
            <a:pPr marL="342900" indent="-342900" eaLnBrk="0" hangingPunct="0">
              <a:spcBef>
                <a:spcPct val="20000"/>
              </a:spcBef>
              <a:buFontTx/>
              <a:buChar char="•"/>
              <a:defRPr/>
            </a:pPr>
            <a:endParaRPr lang="en-US" sz="3200" b="1" kern="0" dirty="0">
              <a:latin typeface="+mn-lt"/>
            </a:endParaRPr>
          </a:p>
          <a:p>
            <a:pPr marL="342900" indent="-342900" eaLnBrk="0" hangingPunct="0">
              <a:spcBef>
                <a:spcPct val="20000"/>
              </a:spcBef>
              <a:buFontTx/>
              <a:buChar char="•"/>
              <a:defRPr/>
            </a:pPr>
            <a:endParaRPr lang="en-US" sz="3200" b="1" kern="0" dirty="0">
              <a:latin typeface="+mn-lt"/>
            </a:endParaRPr>
          </a:p>
        </p:txBody>
      </p:sp>
      <p:sp>
        <p:nvSpPr>
          <p:cNvPr id="6" name="Rectangle 2"/>
          <p:cNvSpPr>
            <a:spLocks noGrp="1" noChangeArrowheads="1"/>
          </p:cNvSpPr>
          <p:nvPr>
            <p:ph type="title"/>
          </p:nvPr>
        </p:nvSpPr>
        <p:spPr>
          <a:xfrm>
            <a:off x="-1" y="1066800"/>
            <a:ext cx="9143999" cy="1143000"/>
          </a:xfrm>
        </p:spPr>
        <p:txBody>
          <a:bodyPr>
            <a:normAutofit/>
          </a:bodyPr>
          <a:lstStyle/>
          <a:p>
            <a:pPr eaLnBrk="1" hangingPunct="1"/>
            <a:r>
              <a:rPr lang="en-US" dirty="0"/>
              <a:t>States with Smoke Management Plans</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26614018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1295400"/>
            <a:ext cx="8534400" cy="609600"/>
          </a:xfrm>
        </p:spPr>
        <p:txBody>
          <a:bodyPr>
            <a:normAutofit fontScale="90000"/>
          </a:bodyPr>
          <a:lstStyle/>
          <a:p>
            <a:pPr eaLnBrk="1" hangingPunct="1"/>
            <a:r>
              <a:rPr lang="en-US" dirty="0"/>
              <a:t>What is the purpose of a SMP?</a:t>
            </a:r>
          </a:p>
        </p:txBody>
      </p:sp>
      <p:sp>
        <p:nvSpPr>
          <p:cNvPr id="5123" name="Rectangle 3"/>
          <p:cNvSpPr>
            <a:spLocks noGrp="1" noChangeArrowheads="1"/>
          </p:cNvSpPr>
          <p:nvPr>
            <p:ph type="body" idx="1"/>
          </p:nvPr>
        </p:nvSpPr>
        <p:spPr>
          <a:xfrm>
            <a:off x="685800" y="2286000"/>
            <a:ext cx="7772400" cy="4114800"/>
          </a:xfrm>
        </p:spPr>
        <p:txBody>
          <a:bodyPr>
            <a:normAutofit fontScale="85000" lnSpcReduction="20000"/>
          </a:bodyPr>
          <a:lstStyle/>
          <a:p>
            <a:pPr eaLnBrk="1" hangingPunct="1">
              <a:lnSpc>
                <a:spcPct val="90000"/>
              </a:lnSpc>
              <a:spcAft>
                <a:spcPts val="1200"/>
              </a:spcAft>
            </a:pPr>
            <a:r>
              <a:rPr lang="en-US" sz="2900" dirty="0">
                <a:cs typeface="Times New Roman" pitchFamily="18" charset="0"/>
              </a:rPr>
              <a:t>Minimize smoke entering populated areas (protect public health and sensitive receptors)</a:t>
            </a:r>
          </a:p>
          <a:p>
            <a:pPr eaLnBrk="1" hangingPunct="1">
              <a:lnSpc>
                <a:spcPct val="90000"/>
              </a:lnSpc>
              <a:spcAft>
                <a:spcPts val="1200"/>
              </a:spcAft>
            </a:pPr>
            <a:r>
              <a:rPr lang="en-US" sz="2900" dirty="0">
                <a:cs typeface="Times New Roman" pitchFamily="18" charset="0"/>
              </a:rPr>
              <a:t>Prevent public safety hazards (such as smoke impairment on roadways and runways)</a:t>
            </a:r>
          </a:p>
          <a:p>
            <a:pPr eaLnBrk="1" hangingPunct="1">
              <a:lnSpc>
                <a:spcPct val="90000"/>
              </a:lnSpc>
              <a:spcAft>
                <a:spcPts val="1200"/>
              </a:spcAft>
            </a:pPr>
            <a:r>
              <a:rPr lang="en-US" sz="2900" dirty="0">
                <a:cs typeface="Times New Roman" pitchFamily="18" charset="0"/>
              </a:rPr>
              <a:t>Avoid significant deterioration of air quality and National Ambient Air Quality Standards (NAAQS) violations</a:t>
            </a:r>
          </a:p>
          <a:p>
            <a:pPr eaLnBrk="1" hangingPunct="1">
              <a:lnSpc>
                <a:spcPct val="90000"/>
              </a:lnSpc>
              <a:spcAft>
                <a:spcPts val="1200"/>
              </a:spcAft>
            </a:pPr>
            <a:r>
              <a:rPr lang="en-US" sz="2900" dirty="0">
                <a:cs typeface="Times New Roman" pitchFamily="18" charset="0"/>
              </a:rPr>
              <a:t>Avoid visibility impacts in Class I areas</a:t>
            </a:r>
          </a:p>
          <a:p>
            <a:pPr eaLnBrk="1" hangingPunct="1">
              <a:lnSpc>
                <a:spcPct val="90000"/>
              </a:lnSpc>
              <a:spcAft>
                <a:spcPts val="1200"/>
              </a:spcAft>
            </a:pPr>
            <a:r>
              <a:rPr lang="en-US" sz="2900" dirty="0">
                <a:cs typeface="Times New Roman" pitchFamily="18" charset="0"/>
              </a:rPr>
              <a:t>Process for nuisance mitigation</a:t>
            </a:r>
          </a:p>
          <a:p>
            <a:pPr eaLnBrk="1" hangingPunct="1">
              <a:lnSpc>
                <a:spcPct val="90000"/>
              </a:lnSpc>
              <a:spcAft>
                <a:spcPts val="1200"/>
              </a:spcAft>
            </a:pPr>
            <a:r>
              <a:rPr lang="en-US" sz="2900" dirty="0">
                <a:cs typeface="Times New Roman" pitchFamily="18" charset="0"/>
              </a:rPr>
              <a:t>YOUR PERMIT TO BURN</a:t>
            </a:r>
            <a:endParaRPr lang="en-US" sz="2900"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1450912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Should I Care About Smoke?</a:t>
            </a:r>
          </a:p>
        </p:txBody>
      </p:sp>
      <p:pic>
        <p:nvPicPr>
          <p:cNvPr id="3074" name="Picture 2" descr="C:\Users\twickman\AppData\Local\Microsoft\Windows\Temporary Internet Files\Content.IE5\JXBF690V\MC900150563[1].wm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1900639"/>
            <a:ext cx="3276600" cy="3835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338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dirty="0"/>
              <a:t>Minnesota</a:t>
            </a:r>
          </a:p>
        </p:txBody>
      </p:sp>
      <p:sp>
        <p:nvSpPr>
          <p:cNvPr id="20483" name="Rectangle 3"/>
          <p:cNvSpPr>
            <a:spLocks noGrp="1" noChangeArrowheads="1"/>
          </p:cNvSpPr>
          <p:nvPr>
            <p:ph type="body" sz="half" idx="1"/>
          </p:nvPr>
        </p:nvSpPr>
        <p:spPr>
          <a:xfrm>
            <a:off x="914400" y="1771996"/>
            <a:ext cx="3810000" cy="4495800"/>
          </a:xfrm>
        </p:spPr>
        <p:txBody>
          <a:bodyPr>
            <a:normAutofit/>
          </a:bodyPr>
          <a:lstStyle/>
          <a:p>
            <a:pPr>
              <a:lnSpc>
                <a:spcPct val="90000"/>
              </a:lnSpc>
            </a:pPr>
            <a:r>
              <a:rPr lang="en-US" sz="2800" dirty="0"/>
              <a:t>Recently updated</a:t>
            </a:r>
          </a:p>
          <a:p>
            <a:pPr eaLnBrk="1" hangingPunct="1">
              <a:lnSpc>
                <a:spcPct val="90000"/>
              </a:lnSpc>
            </a:pPr>
            <a:r>
              <a:rPr lang="en-US" sz="2800" dirty="0"/>
              <a:t>No burn by burn authorization</a:t>
            </a:r>
          </a:p>
          <a:p>
            <a:pPr eaLnBrk="1" hangingPunct="1">
              <a:lnSpc>
                <a:spcPct val="90000"/>
              </a:lnSpc>
            </a:pPr>
            <a:endParaRPr lang="en-US" sz="2800" dirty="0"/>
          </a:p>
        </p:txBody>
      </p:sp>
      <p:pic>
        <p:nvPicPr>
          <p:cNvPr id="3" name="Picture 2"/>
          <p:cNvPicPr>
            <a:picLocks noChangeAspect="1"/>
          </p:cNvPicPr>
          <p:nvPr/>
        </p:nvPicPr>
        <p:blipFill rotWithShape="1">
          <a:blip r:embed="rId2"/>
          <a:srcRect l="33333" t="21851" r="35000" b="7039"/>
          <a:stretch/>
        </p:blipFill>
        <p:spPr>
          <a:xfrm>
            <a:off x="5257800" y="1981200"/>
            <a:ext cx="2895600" cy="3657600"/>
          </a:xfrm>
          <a:prstGeom prst="rect">
            <a:avLst/>
          </a:prstGeom>
        </p:spPr>
      </p:pic>
    </p:spTree>
    <p:extLst>
      <p:ext uri="{BB962C8B-B14F-4D97-AF65-F5344CB8AC3E}">
        <p14:creationId xmlns:p14="http://schemas.microsoft.com/office/powerpoint/2010/main" val="977076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07960"/>
            <a:ext cx="8229600" cy="1143000"/>
          </a:xfrm>
        </p:spPr>
        <p:txBody>
          <a:bodyPr>
            <a:normAutofit/>
          </a:bodyPr>
          <a:lstStyle/>
          <a:p>
            <a:r>
              <a:rPr lang="en-US" dirty="0"/>
              <a:t>Sensitive Receptors</a:t>
            </a:r>
          </a:p>
        </p:txBody>
      </p:sp>
      <p:sp>
        <p:nvSpPr>
          <p:cNvPr id="4" name="Rectangle 3"/>
          <p:cNvSpPr/>
          <p:nvPr/>
        </p:nvSpPr>
        <p:spPr>
          <a:xfrm>
            <a:off x="1371600" y="1524000"/>
            <a:ext cx="6629400" cy="3139321"/>
          </a:xfrm>
          <a:prstGeom prst="rect">
            <a:avLst/>
          </a:prstGeom>
        </p:spPr>
        <p:txBody>
          <a:bodyPr wrap="square">
            <a:spAutoFit/>
          </a:bodyPr>
          <a:lstStyle/>
          <a:p>
            <a:pPr marL="0" marR="0">
              <a:spcBef>
                <a:spcPts val="0"/>
              </a:spcBef>
              <a:spcAft>
                <a:spcPts val="0"/>
              </a:spcAft>
            </a:pPr>
            <a:r>
              <a:rPr lang="en-US" sz="1800" dirty="0"/>
              <a:t>Sensitive Receptors—Locations where human population tend to concentrate and where smoke could impact the health of those population or significantly impact visibility that may be detrimental to either health or the enjoyment of scenic qualities of the landscape. These may be residential concentrations in the form of towns or cities, or locations where people tend gather in groups such as parks. Travel routes such as highways may be labeled as sensitive receptor sites where smoke can be a factor in potential motor vehicle accidents. Particular areas along highways or other locations may be more prone to being declared sensitive receptor sites because of topographic and microclimate features. </a:t>
            </a:r>
            <a:endParaRPr lang="en-US" sz="1800" dirty="0">
              <a:ea typeface="Times New Roman" panose="02020603050405020304" pitchFamily="18" charset="0"/>
            </a:endParaRPr>
          </a:p>
        </p:txBody>
      </p:sp>
    </p:spTree>
    <p:extLst>
      <p:ext uri="{BB962C8B-B14F-4D97-AF65-F5344CB8AC3E}">
        <p14:creationId xmlns:p14="http://schemas.microsoft.com/office/powerpoint/2010/main" val="4249300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tobeagrandparent.com/wp-content/uploads/2015/11/building-a-relationship-with-grandparents-through-the-interne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2700" y="1219200"/>
            <a:ext cx="4114800" cy="27438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dirty="0"/>
              <a:t>Sensitive Receptors</a:t>
            </a:r>
          </a:p>
        </p:txBody>
      </p:sp>
      <p:sp>
        <p:nvSpPr>
          <p:cNvPr id="4" name="Content Placeholder 3">
            <a:extLst>
              <a:ext uri="{FF2B5EF4-FFF2-40B4-BE49-F238E27FC236}">
                <a16:creationId xmlns:a16="http://schemas.microsoft.com/office/drawing/2014/main" id="{480F7973-637F-49FE-9D57-2D70C64AF8C1}"/>
              </a:ext>
            </a:extLst>
          </p:cNvPr>
          <p:cNvSpPr>
            <a:spLocks noGrp="1"/>
          </p:cNvSpPr>
          <p:nvPr>
            <p:ph sz="half" idx="1"/>
          </p:nvPr>
        </p:nvSpPr>
        <p:spPr>
          <a:xfrm>
            <a:off x="914400" y="4320380"/>
            <a:ext cx="7543800" cy="4525963"/>
          </a:xfrm>
        </p:spPr>
        <p:txBody>
          <a:bodyPr/>
          <a:lstStyle/>
          <a:p>
            <a:r>
              <a:rPr lang="en-US" dirty="0"/>
              <a:t>Young</a:t>
            </a:r>
          </a:p>
          <a:p>
            <a:r>
              <a:rPr lang="en-US" dirty="0"/>
              <a:t>Elderly</a:t>
            </a:r>
          </a:p>
          <a:p>
            <a:r>
              <a:rPr lang="en-US" dirty="0"/>
              <a:t>Those with cardiovascular or respiratory issues</a:t>
            </a:r>
          </a:p>
        </p:txBody>
      </p:sp>
    </p:spTree>
    <p:extLst>
      <p:ext uri="{BB962C8B-B14F-4D97-AF65-F5344CB8AC3E}">
        <p14:creationId xmlns:p14="http://schemas.microsoft.com/office/powerpoint/2010/main" val="22105835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C5EAF-B30E-4830-9E3C-8F7D5A7544E4}"/>
              </a:ext>
            </a:extLst>
          </p:cNvPr>
          <p:cNvSpPr>
            <a:spLocks noGrp="1"/>
          </p:cNvSpPr>
          <p:nvPr>
            <p:ph type="title"/>
          </p:nvPr>
        </p:nvSpPr>
        <p:spPr/>
        <p:txBody>
          <a:bodyPr/>
          <a:lstStyle/>
          <a:p>
            <a:r>
              <a:rPr lang="en-US" dirty="0"/>
              <a:t>Examples</a:t>
            </a:r>
          </a:p>
        </p:txBody>
      </p:sp>
      <p:sp>
        <p:nvSpPr>
          <p:cNvPr id="4" name="TextBox 3">
            <a:extLst>
              <a:ext uri="{FF2B5EF4-FFF2-40B4-BE49-F238E27FC236}">
                <a16:creationId xmlns:a16="http://schemas.microsoft.com/office/drawing/2014/main" id="{3B68C8ED-8B7D-47FC-9868-7B52AB4CCD4D}"/>
              </a:ext>
            </a:extLst>
          </p:cNvPr>
          <p:cNvSpPr txBox="1"/>
          <p:nvPr/>
        </p:nvSpPr>
        <p:spPr>
          <a:xfrm>
            <a:off x="1219200" y="1524000"/>
            <a:ext cx="6705600" cy="4893647"/>
          </a:xfrm>
          <a:prstGeom prst="rect">
            <a:avLst/>
          </a:prstGeom>
          <a:noFill/>
        </p:spPr>
        <p:txBody>
          <a:bodyPr wrap="square">
            <a:spAutoFit/>
          </a:bodyPr>
          <a:lstStyle/>
          <a:p>
            <a:r>
              <a:rPr lang="en-US" i="1" dirty="0">
                <a:latin typeface="Arial" panose="020B0604020202020204" pitchFamily="34" charset="0"/>
                <a:ea typeface="Times New Roman" panose="02020603050405020304" pitchFamily="18" charset="0"/>
              </a:rPr>
              <a:t>where smoke and air pollutants can adversely affect public health, safety and welfare </a:t>
            </a:r>
          </a:p>
          <a:p>
            <a:endParaRPr lang="en-US" i="1" dirty="0">
              <a:latin typeface="Arial" panose="020B0604020202020204" pitchFamily="34" charset="0"/>
              <a:ea typeface="Times New Roman" panose="02020603050405020304" pitchFamily="18" charset="0"/>
            </a:endParaRPr>
          </a:p>
          <a:p>
            <a:pPr marL="342900" indent="-342900">
              <a:buFont typeface="Arial" panose="020B0604020202020204" pitchFamily="34" charset="0"/>
              <a:buChar char="•"/>
            </a:pPr>
            <a:r>
              <a:rPr lang="en-US" i="1" dirty="0">
                <a:latin typeface="Arial" panose="020B0604020202020204" pitchFamily="34" charset="0"/>
                <a:ea typeface="Times New Roman" panose="02020603050405020304" pitchFamily="18" charset="0"/>
              </a:rPr>
              <a:t>population centers such as towns and villages, </a:t>
            </a:r>
          </a:p>
          <a:p>
            <a:pPr marL="342900" indent="-342900">
              <a:buFont typeface="Arial" panose="020B0604020202020204" pitchFamily="34" charset="0"/>
              <a:buChar char="•"/>
            </a:pPr>
            <a:r>
              <a:rPr lang="en-US" i="1" dirty="0">
                <a:latin typeface="Arial" panose="020B0604020202020204" pitchFamily="34" charset="0"/>
                <a:ea typeface="Times New Roman" panose="02020603050405020304" pitchFamily="18" charset="0"/>
              </a:rPr>
              <a:t>campgrounds and trails, </a:t>
            </a:r>
          </a:p>
          <a:p>
            <a:pPr marL="342900" indent="-342900">
              <a:buFont typeface="Arial" panose="020B0604020202020204" pitchFamily="34" charset="0"/>
              <a:buChar char="•"/>
            </a:pPr>
            <a:r>
              <a:rPr lang="en-US" i="1" dirty="0">
                <a:latin typeface="Arial" panose="020B0604020202020204" pitchFamily="34" charset="0"/>
                <a:ea typeface="Times New Roman" panose="02020603050405020304" pitchFamily="18" charset="0"/>
              </a:rPr>
              <a:t>parks</a:t>
            </a:r>
          </a:p>
          <a:p>
            <a:pPr marL="342900" indent="-342900">
              <a:buFont typeface="Arial" panose="020B0604020202020204" pitchFamily="34" charset="0"/>
              <a:buChar char="•"/>
            </a:pPr>
            <a:r>
              <a:rPr lang="en-US" i="1" dirty="0">
                <a:latin typeface="Arial" panose="020B0604020202020204" pitchFamily="34" charset="0"/>
                <a:ea typeface="Times New Roman" panose="02020603050405020304" pitchFamily="18" charset="0"/>
              </a:rPr>
              <a:t>hospitals, </a:t>
            </a:r>
          </a:p>
          <a:p>
            <a:pPr marL="342900" indent="-342900">
              <a:buFont typeface="Arial" panose="020B0604020202020204" pitchFamily="34" charset="0"/>
              <a:buChar char="•"/>
            </a:pPr>
            <a:r>
              <a:rPr lang="en-US" i="1" dirty="0">
                <a:latin typeface="Arial" panose="020B0604020202020204" pitchFamily="34" charset="0"/>
                <a:ea typeface="Times New Roman" panose="02020603050405020304" pitchFamily="18" charset="0"/>
              </a:rPr>
              <a:t>nursing homes, </a:t>
            </a:r>
          </a:p>
          <a:p>
            <a:pPr marL="342900" indent="-342900">
              <a:buFont typeface="Arial" panose="020B0604020202020204" pitchFamily="34" charset="0"/>
              <a:buChar char="•"/>
            </a:pPr>
            <a:r>
              <a:rPr lang="en-US" i="1" dirty="0">
                <a:latin typeface="Arial" panose="020B0604020202020204" pitchFamily="34" charset="0"/>
                <a:ea typeface="Times New Roman" panose="02020603050405020304" pitchFamily="18" charset="0"/>
              </a:rPr>
              <a:t>schools, </a:t>
            </a:r>
          </a:p>
          <a:p>
            <a:pPr marL="342900" indent="-342900">
              <a:buFont typeface="Arial" panose="020B0604020202020204" pitchFamily="34" charset="0"/>
              <a:buChar char="•"/>
            </a:pPr>
            <a:r>
              <a:rPr lang="en-US" i="1" dirty="0">
                <a:latin typeface="Arial" panose="020B0604020202020204" pitchFamily="34" charset="0"/>
                <a:ea typeface="Times New Roman" panose="02020603050405020304" pitchFamily="18" charset="0"/>
              </a:rPr>
              <a:t>roads, </a:t>
            </a:r>
          </a:p>
          <a:p>
            <a:pPr marL="342900" indent="-342900">
              <a:buFont typeface="Arial" panose="020B0604020202020204" pitchFamily="34" charset="0"/>
              <a:buChar char="•"/>
            </a:pPr>
            <a:r>
              <a:rPr lang="en-US" i="1" dirty="0">
                <a:latin typeface="Arial" panose="020B0604020202020204" pitchFamily="34" charset="0"/>
                <a:ea typeface="Times New Roman" panose="02020603050405020304" pitchFamily="18" charset="0"/>
              </a:rPr>
              <a:t>airports, </a:t>
            </a:r>
          </a:p>
          <a:p>
            <a:pPr marL="342900" indent="-342900">
              <a:buFont typeface="Arial" panose="020B0604020202020204" pitchFamily="34" charset="0"/>
              <a:buChar char="•"/>
            </a:pPr>
            <a:r>
              <a:rPr lang="en-US" i="1" dirty="0">
                <a:latin typeface="Arial" panose="020B0604020202020204" pitchFamily="34" charset="0"/>
                <a:ea typeface="Times New Roman" panose="02020603050405020304" pitchFamily="18" charset="0"/>
              </a:rPr>
              <a:t>Class I areas</a:t>
            </a:r>
            <a:endParaRPr lang="en-US" dirty="0"/>
          </a:p>
        </p:txBody>
      </p:sp>
    </p:spTree>
    <p:extLst>
      <p:ext uri="{BB962C8B-B14F-4D97-AF65-F5344CB8AC3E}">
        <p14:creationId xmlns:p14="http://schemas.microsoft.com/office/powerpoint/2010/main" val="36992871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295400"/>
            <a:ext cx="7848600" cy="4801314"/>
          </a:xfrm>
          <a:prstGeom prst="rect">
            <a:avLst/>
          </a:prstGeom>
        </p:spPr>
        <p:txBody>
          <a:bodyPr wrap="square">
            <a:spAutoFit/>
          </a:bodyPr>
          <a:lstStyle/>
          <a:p>
            <a:pPr marL="0" marR="0">
              <a:spcBef>
                <a:spcPts val="0"/>
              </a:spcBef>
              <a:spcAft>
                <a:spcPts val="0"/>
              </a:spcAft>
            </a:pPr>
            <a:r>
              <a:rPr lang="en-US" sz="1800" dirty="0"/>
              <a:t>4.2.1 Burn Plan Elements </a:t>
            </a:r>
          </a:p>
          <a:p>
            <a:pPr marL="0" marR="0">
              <a:spcBef>
                <a:spcPts val="0"/>
              </a:spcBef>
              <a:spcAft>
                <a:spcPts val="0"/>
              </a:spcAft>
            </a:pPr>
            <a:r>
              <a:rPr lang="en-US" sz="1800" dirty="0"/>
              <a:t>All the organizations burning in Minnesota require prescribed burn plans for each burn. However, if the units are small and the burn objectives and prescription are the same, one plan may cover several burn units. These plans are written following protocols specific to each agency. They will be on file at agency offices and are available upon request. At a minimum, for the purposes of this Smoke Management Plan, these prescribed burn plans must include the following elements: </a:t>
            </a:r>
          </a:p>
          <a:p>
            <a:pPr marL="0" marR="0">
              <a:spcBef>
                <a:spcPts val="0"/>
              </a:spcBef>
              <a:spcAft>
                <a:spcPts val="0"/>
              </a:spcAft>
            </a:pPr>
            <a:endParaRPr lang="en-US" sz="1800" dirty="0"/>
          </a:p>
          <a:p>
            <a:pPr marL="285750" marR="0" indent="-285750">
              <a:spcBef>
                <a:spcPts val="0"/>
              </a:spcBef>
              <a:spcAft>
                <a:spcPts val="0"/>
              </a:spcAft>
              <a:buFont typeface="Arial" panose="020B0604020202020204" pitchFamily="34" charset="0"/>
              <a:buChar char="•"/>
            </a:pPr>
            <a:r>
              <a:rPr lang="en-US" sz="1800" dirty="0"/>
              <a:t>Location and description of the area to be burned, </a:t>
            </a:r>
          </a:p>
          <a:p>
            <a:pPr marL="285750" marR="0" indent="-285750">
              <a:spcBef>
                <a:spcPts val="0"/>
              </a:spcBef>
              <a:spcAft>
                <a:spcPts val="0"/>
              </a:spcAft>
              <a:buFont typeface="Arial" panose="020B0604020202020204" pitchFamily="34" charset="0"/>
              <a:buChar char="•"/>
            </a:pPr>
            <a:r>
              <a:rPr lang="en-US" sz="1800" dirty="0"/>
              <a:t>Personnel responsible for managing the fire, </a:t>
            </a:r>
          </a:p>
          <a:p>
            <a:pPr marL="285750" marR="0" indent="-285750">
              <a:spcBef>
                <a:spcPts val="0"/>
              </a:spcBef>
              <a:spcAft>
                <a:spcPts val="0"/>
              </a:spcAft>
              <a:buFont typeface="Arial" panose="020B0604020202020204" pitchFamily="34" charset="0"/>
              <a:buChar char="•"/>
            </a:pPr>
            <a:r>
              <a:rPr lang="en-US" sz="1800" dirty="0"/>
              <a:t>Type of vegetation to be burned, </a:t>
            </a:r>
          </a:p>
          <a:p>
            <a:pPr marL="285750" marR="0" indent="-285750">
              <a:spcBef>
                <a:spcPts val="0"/>
              </a:spcBef>
              <a:spcAft>
                <a:spcPts val="0"/>
              </a:spcAft>
              <a:buFont typeface="Arial" panose="020B0604020202020204" pitchFamily="34" charset="0"/>
              <a:buChar char="•"/>
            </a:pPr>
            <a:r>
              <a:rPr lang="en-US" sz="1800" dirty="0"/>
              <a:t>Area (acres) to be burned, </a:t>
            </a:r>
          </a:p>
          <a:p>
            <a:pPr marL="285750" marR="0" indent="-285750">
              <a:spcBef>
                <a:spcPts val="0"/>
              </a:spcBef>
              <a:spcAft>
                <a:spcPts val="0"/>
              </a:spcAft>
              <a:buFont typeface="Arial" panose="020B0604020202020204" pitchFamily="34" charset="0"/>
              <a:buChar char="•"/>
            </a:pPr>
            <a:r>
              <a:rPr lang="en-US" sz="1800" dirty="0"/>
              <a:t>Amount of fuel to be consumed or amount of fuel present on the site (tons/acre), </a:t>
            </a:r>
          </a:p>
          <a:p>
            <a:pPr marL="285750" marR="0" indent="-285750">
              <a:spcBef>
                <a:spcPts val="0"/>
              </a:spcBef>
              <a:spcAft>
                <a:spcPts val="0"/>
              </a:spcAft>
              <a:buFont typeface="Arial" panose="020B0604020202020204" pitchFamily="34" charset="0"/>
              <a:buChar char="•"/>
            </a:pPr>
            <a:r>
              <a:rPr lang="en-US" sz="1800" dirty="0"/>
              <a:t>Fire prescription including smoke management components (see section 4.2.1) and dispersion index, </a:t>
            </a:r>
          </a:p>
          <a:p>
            <a:pPr marL="285750" marR="0" indent="-285750">
              <a:spcBef>
                <a:spcPts val="0"/>
              </a:spcBef>
              <a:spcAft>
                <a:spcPts val="0"/>
              </a:spcAft>
              <a:buFont typeface="Arial" panose="020B0604020202020204" pitchFamily="34" charset="0"/>
              <a:buChar char="•"/>
            </a:pPr>
            <a:r>
              <a:rPr lang="en-US" sz="1800" dirty="0"/>
              <a:t>Criteria the fire manager will use for making burn/no burn decisions,</a:t>
            </a:r>
          </a:p>
          <a:p>
            <a:pPr marL="285750" marR="0" indent="-285750">
              <a:spcBef>
                <a:spcPts val="0"/>
              </a:spcBef>
              <a:spcAft>
                <a:spcPts val="0"/>
              </a:spcAft>
              <a:buFont typeface="Arial" panose="020B0604020202020204" pitchFamily="34" charset="0"/>
              <a:buChar char="•"/>
            </a:pPr>
            <a:r>
              <a:rPr lang="en-US" sz="1800" dirty="0"/>
              <a:t>Safety and contingency plans.</a:t>
            </a:r>
            <a:endParaRPr lang="en-US" sz="1800" dirty="0">
              <a:effectLst/>
              <a:ea typeface="Times New Roman" panose="02020603050405020304" pitchFamily="18" charset="0"/>
            </a:endParaRPr>
          </a:p>
        </p:txBody>
      </p:sp>
      <p:sp>
        <p:nvSpPr>
          <p:cNvPr id="3" name="Rectangle 2"/>
          <p:cNvSpPr/>
          <p:nvPr/>
        </p:nvSpPr>
        <p:spPr>
          <a:xfrm>
            <a:off x="2178401" y="457200"/>
            <a:ext cx="3373039" cy="584775"/>
          </a:xfrm>
          <a:prstGeom prst="rect">
            <a:avLst/>
          </a:prstGeom>
        </p:spPr>
        <p:txBody>
          <a:bodyPr wrap="none">
            <a:spAutoFit/>
          </a:bodyPr>
          <a:lstStyle/>
          <a:p>
            <a:r>
              <a:rPr lang="en-US" sz="3200" b="1" dirty="0">
                <a:latin typeface="Arial" panose="020B0604020202020204" pitchFamily="34" charset="0"/>
                <a:ea typeface="Times New Roman" panose="02020603050405020304" pitchFamily="18" charset="0"/>
              </a:rPr>
              <a:t>4.2 – Burn Plans</a:t>
            </a:r>
            <a:endParaRPr lang="en-US" sz="3200" dirty="0"/>
          </a:p>
        </p:txBody>
      </p:sp>
    </p:spTree>
    <p:extLst>
      <p:ext uri="{BB962C8B-B14F-4D97-AF65-F5344CB8AC3E}">
        <p14:creationId xmlns:p14="http://schemas.microsoft.com/office/powerpoint/2010/main" val="33991512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143000"/>
          </a:xfrm>
        </p:spPr>
        <p:txBody>
          <a:bodyPr>
            <a:normAutofit/>
          </a:bodyPr>
          <a:lstStyle/>
          <a:p>
            <a:r>
              <a:rPr lang="en-US" sz="3200" b="1" dirty="0"/>
              <a:t>4.2.2 Smoke Management Components of Burn Plans</a:t>
            </a:r>
            <a:endParaRPr lang="en-US" sz="3200" dirty="0"/>
          </a:p>
        </p:txBody>
      </p:sp>
      <p:sp>
        <p:nvSpPr>
          <p:cNvPr id="6" name="Text Placeholder 5"/>
          <p:cNvSpPr>
            <a:spLocks noGrp="1"/>
          </p:cNvSpPr>
          <p:nvPr>
            <p:ph type="body" sz="half" idx="1"/>
          </p:nvPr>
        </p:nvSpPr>
        <p:spPr>
          <a:xfrm>
            <a:off x="762000" y="1676400"/>
            <a:ext cx="7696200" cy="4114800"/>
          </a:xfrm>
        </p:spPr>
        <p:txBody>
          <a:bodyPr>
            <a:normAutofit fontScale="92500" lnSpcReduction="20000"/>
          </a:bodyPr>
          <a:lstStyle/>
          <a:p>
            <a:r>
              <a:rPr lang="en-US" dirty="0"/>
              <a:t>Actions to Minimize Fire Emissions </a:t>
            </a:r>
          </a:p>
          <a:p>
            <a:pPr lvl="1"/>
            <a:r>
              <a:rPr lang="en-US" dirty="0"/>
              <a:t>Minimize the area burned </a:t>
            </a:r>
          </a:p>
          <a:p>
            <a:pPr lvl="1"/>
            <a:r>
              <a:rPr lang="en-US" dirty="0"/>
              <a:t>Reduce the fuel loading in the area to be burned by mechanical means or by using frequent, low intensity burns to gradually reduce fuels. </a:t>
            </a:r>
          </a:p>
          <a:p>
            <a:pPr lvl="1"/>
            <a:r>
              <a:rPr lang="en-US" dirty="0"/>
              <a:t>Reduce the amount of fuel consumed by burning when fuel moistures for 1000 Hour fuels and duff are high.</a:t>
            </a:r>
          </a:p>
          <a:p>
            <a:pPr lvl="1"/>
            <a:r>
              <a:rPr lang="en-US" dirty="0"/>
              <a:t>Minimize emissions per ton of fuel consumed by using mass ignition techniques, using backing fires, and performing rapid mop-up. </a:t>
            </a:r>
          </a:p>
        </p:txBody>
      </p:sp>
    </p:spTree>
    <p:extLst>
      <p:ext uri="{BB962C8B-B14F-4D97-AF65-F5344CB8AC3E}">
        <p14:creationId xmlns:p14="http://schemas.microsoft.com/office/powerpoint/2010/main" val="3412536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143000"/>
          </a:xfrm>
        </p:spPr>
        <p:txBody>
          <a:bodyPr>
            <a:normAutofit/>
          </a:bodyPr>
          <a:lstStyle/>
          <a:p>
            <a:r>
              <a:rPr lang="en-US" sz="3200" b="1" dirty="0"/>
              <a:t>4.2.2 Smoke Management Components of Burn Plans</a:t>
            </a:r>
            <a:endParaRPr lang="en-US" sz="3200" dirty="0"/>
          </a:p>
        </p:txBody>
      </p:sp>
      <p:sp>
        <p:nvSpPr>
          <p:cNvPr id="6" name="Text Placeholder 5"/>
          <p:cNvSpPr>
            <a:spLocks noGrp="1"/>
          </p:cNvSpPr>
          <p:nvPr>
            <p:ph type="body" sz="half" idx="1"/>
          </p:nvPr>
        </p:nvSpPr>
        <p:spPr>
          <a:xfrm>
            <a:off x="762000" y="1676400"/>
            <a:ext cx="7696200" cy="4114800"/>
          </a:xfrm>
        </p:spPr>
        <p:txBody>
          <a:bodyPr>
            <a:normAutofit/>
          </a:bodyPr>
          <a:lstStyle/>
          <a:p>
            <a:r>
              <a:rPr lang="en-US" dirty="0"/>
              <a:t>Evaluate Smoke Dispersion </a:t>
            </a:r>
          </a:p>
          <a:p>
            <a:r>
              <a:rPr lang="en-US" dirty="0"/>
              <a:t>Public Notification and Exposure Reduction Procedures</a:t>
            </a:r>
          </a:p>
          <a:p>
            <a:r>
              <a:rPr lang="en-US" dirty="0"/>
              <a:t>Air Quality Monitoring</a:t>
            </a:r>
          </a:p>
          <a:p>
            <a:endParaRPr lang="en-US" dirty="0"/>
          </a:p>
        </p:txBody>
      </p:sp>
    </p:spTree>
    <p:extLst>
      <p:ext uri="{BB962C8B-B14F-4D97-AF65-F5344CB8AC3E}">
        <p14:creationId xmlns:p14="http://schemas.microsoft.com/office/powerpoint/2010/main" val="13135887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p:cNvSpPr txBox="1">
            <a:spLocks noChangeArrowheads="1"/>
          </p:cNvSpPr>
          <p:nvPr/>
        </p:nvSpPr>
        <p:spPr bwMode="auto">
          <a:xfrm>
            <a:off x="2209800" y="3200400"/>
            <a:ext cx="4887658" cy="6080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n-US" altLang="en-US" dirty="0">
                <a:latin typeface="Arial" panose="020B0604020202020204" pitchFamily="34" charset="0"/>
              </a:rPr>
              <a:t>DI = m</a:t>
            </a:r>
            <a:r>
              <a:rPr kumimoji="0" lang="en-US" altLang="en-US" b="0" i="0" strike="noStrike" cap="none" normalizeH="0" baseline="0" dirty="0">
                <a:ln>
                  <a:noFill/>
                </a:ln>
                <a:solidFill>
                  <a:schemeClr val="tx1"/>
                </a:solidFill>
                <a:effectLst/>
                <a:latin typeface="Arial" panose="020B0604020202020204" pitchFamily="34" charset="0"/>
              </a:rPr>
              <a:t>ixing height x transport wind</a:t>
            </a:r>
          </a:p>
        </p:txBody>
      </p:sp>
      <p:sp>
        <p:nvSpPr>
          <p:cNvPr id="7" name="Rectangle 6"/>
          <p:cNvSpPr/>
          <p:nvPr/>
        </p:nvSpPr>
        <p:spPr>
          <a:xfrm>
            <a:off x="381000" y="1315433"/>
            <a:ext cx="8382000" cy="1569660"/>
          </a:xfrm>
          <a:prstGeom prst="rect">
            <a:avLst/>
          </a:prstGeom>
        </p:spPr>
        <p:txBody>
          <a:bodyPr wrap="square">
            <a:spAutoFit/>
          </a:bodyPr>
          <a:lstStyle/>
          <a:p>
            <a:pPr algn="ctr"/>
            <a:r>
              <a:rPr lang="en-US" dirty="0">
                <a:latin typeface="Arial" panose="020B0604020202020204" pitchFamily="34" charset="0"/>
                <a:ea typeface="Times New Roman" panose="02020603050405020304" pitchFamily="18" charset="0"/>
              </a:rPr>
              <a:t> The Dispersion Index describes the ability of the atmosphere to disperse</a:t>
            </a:r>
          </a:p>
          <a:p>
            <a:pPr algn="ctr"/>
            <a:r>
              <a:rPr lang="en-US" dirty="0">
                <a:latin typeface="Arial" panose="020B0604020202020204" pitchFamily="34" charset="0"/>
                <a:ea typeface="Times New Roman" panose="02020603050405020304" pitchFamily="18" charset="0"/>
              </a:rPr>
              <a:t>emissions and is the product of the mixing height (</a:t>
            </a:r>
            <a:r>
              <a:rPr lang="en-US" dirty="0" err="1">
                <a:latin typeface="Arial" panose="020B0604020202020204" pitchFamily="34" charset="0"/>
                <a:ea typeface="Times New Roman" panose="02020603050405020304" pitchFamily="18" charset="0"/>
              </a:rPr>
              <a:t>ft</a:t>
            </a:r>
            <a:r>
              <a:rPr lang="en-US" dirty="0">
                <a:latin typeface="Arial" panose="020B0604020202020204" pitchFamily="34" charset="0"/>
                <a:ea typeface="Times New Roman" panose="02020603050405020304" pitchFamily="18" charset="0"/>
              </a:rPr>
              <a:t>) and transport wind speed (</a:t>
            </a:r>
            <a:r>
              <a:rPr lang="en-US" dirty="0" err="1">
                <a:latin typeface="Arial" panose="020B0604020202020204" pitchFamily="34" charset="0"/>
                <a:ea typeface="Times New Roman" panose="02020603050405020304" pitchFamily="18" charset="0"/>
              </a:rPr>
              <a:t>kts</a:t>
            </a:r>
            <a:r>
              <a:rPr lang="en-US" dirty="0">
                <a:latin typeface="Arial" panose="020B0604020202020204" pitchFamily="34" charset="0"/>
                <a:ea typeface="Times New Roman" panose="02020603050405020304" pitchFamily="18" charset="0"/>
              </a:rPr>
              <a:t>). </a:t>
            </a:r>
            <a:endParaRPr lang="en-US" dirty="0"/>
          </a:p>
        </p:txBody>
      </p:sp>
      <p:sp>
        <p:nvSpPr>
          <p:cNvPr id="15" name="Title 1"/>
          <p:cNvSpPr txBox="1">
            <a:spLocks/>
          </p:cNvSpPr>
          <p:nvPr/>
        </p:nvSpPr>
        <p:spPr>
          <a:xfrm>
            <a:off x="685800" y="609600"/>
            <a:ext cx="77724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200" b="1" dirty="0"/>
              <a:t>4.2.3 - Smoke Management and Dispersion</a:t>
            </a:r>
            <a:endParaRPr lang="en-US" sz="3200" dirty="0"/>
          </a:p>
        </p:txBody>
      </p:sp>
      <p:cxnSp>
        <p:nvCxnSpPr>
          <p:cNvPr id="4" name="Straight Connector 3"/>
          <p:cNvCxnSpPr/>
          <p:nvPr/>
        </p:nvCxnSpPr>
        <p:spPr>
          <a:xfrm>
            <a:off x="1828800" y="6096000"/>
            <a:ext cx="52578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xplosion 1 4"/>
          <p:cNvSpPr/>
          <p:nvPr/>
        </p:nvSpPr>
        <p:spPr>
          <a:xfrm>
            <a:off x="3775189" y="5542567"/>
            <a:ext cx="914400" cy="705833"/>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1828800" y="4267200"/>
            <a:ext cx="526865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057400" y="5105400"/>
            <a:ext cx="1905000" cy="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6781800" y="4339976"/>
            <a:ext cx="1" cy="1756024"/>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781800" y="4908203"/>
            <a:ext cx="681597" cy="461665"/>
          </a:xfrm>
          <a:prstGeom prst="rect">
            <a:avLst/>
          </a:prstGeom>
          <a:noFill/>
        </p:spPr>
        <p:txBody>
          <a:bodyPr wrap="none" rtlCol="0">
            <a:spAutoFit/>
          </a:bodyPr>
          <a:lstStyle/>
          <a:p>
            <a:r>
              <a:rPr lang="en-US" dirty="0"/>
              <a:t>MH</a:t>
            </a:r>
          </a:p>
        </p:txBody>
      </p:sp>
      <p:sp>
        <p:nvSpPr>
          <p:cNvPr id="21" name="TextBox 20"/>
          <p:cNvSpPr txBox="1"/>
          <p:nvPr/>
        </p:nvSpPr>
        <p:spPr>
          <a:xfrm>
            <a:off x="2669101" y="4677370"/>
            <a:ext cx="662361" cy="461665"/>
          </a:xfrm>
          <a:prstGeom prst="rect">
            <a:avLst/>
          </a:prstGeom>
          <a:noFill/>
        </p:spPr>
        <p:txBody>
          <a:bodyPr wrap="none" rtlCol="0">
            <a:spAutoFit/>
          </a:bodyPr>
          <a:lstStyle/>
          <a:p>
            <a:r>
              <a:rPr lang="en-US" dirty="0"/>
              <a:t>TW</a:t>
            </a:r>
          </a:p>
        </p:txBody>
      </p:sp>
    </p:spTree>
    <p:extLst>
      <p:ext uri="{BB962C8B-B14F-4D97-AF65-F5344CB8AC3E}">
        <p14:creationId xmlns:p14="http://schemas.microsoft.com/office/powerpoint/2010/main" val="4267474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85800" y="609600"/>
            <a:ext cx="77724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200" b="1" dirty="0"/>
              <a:t>4.2.3 - Smoke Management and Dispersion</a:t>
            </a:r>
            <a:endParaRPr lang="en-US" sz="3200" dirty="0"/>
          </a:p>
        </p:txBody>
      </p:sp>
      <p:pic>
        <p:nvPicPr>
          <p:cNvPr id="4" name="Picture 3"/>
          <p:cNvPicPr>
            <a:picLocks noChangeAspect="1"/>
          </p:cNvPicPr>
          <p:nvPr/>
        </p:nvPicPr>
        <p:blipFill rotWithShape="1">
          <a:blip r:embed="rId2"/>
          <a:srcRect l="21667" t="17407" r="22500" b="52963"/>
          <a:stretch/>
        </p:blipFill>
        <p:spPr>
          <a:xfrm>
            <a:off x="742950" y="2286000"/>
            <a:ext cx="7658100" cy="2286000"/>
          </a:xfrm>
          <a:prstGeom prst="rect">
            <a:avLst/>
          </a:prstGeom>
        </p:spPr>
      </p:pic>
    </p:spTree>
    <p:extLst>
      <p:ext uri="{BB962C8B-B14F-4D97-AF65-F5344CB8AC3E}">
        <p14:creationId xmlns:p14="http://schemas.microsoft.com/office/powerpoint/2010/main" val="42552868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609600"/>
            <a:ext cx="77724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200" b="1" dirty="0"/>
              <a:t>4.2.3 - Smoke Management and Dispersion</a:t>
            </a:r>
            <a:endParaRPr lang="en-US" sz="3200" dirty="0"/>
          </a:p>
        </p:txBody>
      </p:sp>
      <p:pic>
        <p:nvPicPr>
          <p:cNvPr id="3" name="Picture 2"/>
          <p:cNvPicPr>
            <a:picLocks noChangeAspect="1"/>
          </p:cNvPicPr>
          <p:nvPr/>
        </p:nvPicPr>
        <p:blipFill rotWithShape="1">
          <a:blip r:embed="rId2"/>
          <a:srcRect l="27500" t="20371" r="25833" b="5556"/>
          <a:stretch/>
        </p:blipFill>
        <p:spPr>
          <a:xfrm>
            <a:off x="1714500" y="1524000"/>
            <a:ext cx="5715000" cy="5102678"/>
          </a:xfrm>
          <a:prstGeom prst="rect">
            <a:avLst/>
          </a:prstGeom>
        </p:spPr>
      </p:pic>
    </p:spTree>
    <p:extLst>
      <p:ext uri="{BB962C8B-B14F-4D97-AF65-F5344CB8AC3E}">
        <p14:creationId xmlns:p14="http://schemas.microsoft.com/office/powerpoint/2010/main" val="2839322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381000"/>
            <a:ext cx="7772400" cy="1066800"/>
          </a:xfrm>
        </p:spPr>
        <p:txBody>
          <a:bodyPr>
            <a:normAutofit fontScale="90000"/>
          </a:bodyPr>
          <a:lstStyle/>
          <a:p>
            <a:pPr eaLnBrk="1" hangingPunct="1"/>
            <a:r>
              <a:rPr lang="en-US" altLang="en-US"/>
              <a:t>What is more important to our health to be clean?</a:t>
            </a:r>
          </a:p>
        </p:txBody>
      </p:sp>
      <p:sp>
        <p:nvSpPr>
          <p:cNvPr id="7171" name="Text Placeholder 2"/>
          <p:cNvSpPr>
            <a:spLocks noGrp="1"/>
          </p:cNvSpPr>
          <p:nvPr>
            <p:ph type="body" sz="half" idx="1"/>
          </p:nvPr>
        </p:nvSpPr>
        <p:spPr/>
        <p:txBody>
          <a:bodyPr/>
          <a:lstStyle/>
          <a:p>
            <a:pPr eaLnBrk="1" hangingPunct="1">
              <a:buFontTx/>
              <a:buNone/>
            </a:pPr>
            <a:r>
              <a:rPr lang="en-US" altLang="en-US"/>
              <a:t>Air</a:t>
            </a:r>
          </a:p>
          <a:p>
            <a:pPr eaLnBrk="1" hangingPunct="1"/>
            <a:r>
              <a:rPr lang="en-US" altLang="en-US"/>
              <a:t>20,000 L/d</a:t>
            </a:r>
          </a:p>
        </p:txBody>
      </p:sp>
      <p:sp>
        <p:nvSpPr>
          <p:cNvPr id="7172" name="Content Placeholder 3"/>
          <p:cNvSpPr>
            <a:spLocks noGrp="1"/>
          </p:cNvSpPr>
          <p:nvPr>
            <p:ph sz="half" idx="2"/>
          </p:nvPr>
        </p:nvSpPr>
        <p:spPr/>
        <p:txBody>
          <a:bodyPr/>
          <a:lstStyle/>
          <a:p>
            <a:pPr eaLnBrk="1" hangingPunct="1">
              <a:buFontTx/>
              <a:buNone/>
            </a:pPr>
            <a:r>
              <a:rPr lang="en-US" altLang="en-US"/>
              <a:t>Water</a:t>
            </a:r>
          </a:p>
          <a:p>
            <a:pPr eaLnBrk="1" hangingPunct="1"/>
            <a:r>
              <a:rPr lang="en-US" altLang="en-US"/>
              <a:t>1.5 L/d</a:t>
            </a:r>
          </a:p>
        </p:txBody>
      </p:sp>
      <p:pic>
        <p:nvPicPr>
          <p:cNvPr id="7173" name="Picture 4" descr="http://www.lifedynamix.com/articles/files/iStockDeepBreath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276600"/>
            <a:ext cx="4352925"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http://frames.healthinkonline.com/modules/weight/images/wmetngwll_water_gla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352800"/>
            <a:ext cx="247173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5300551"/>
      </p:ext>
    </p:extLst>
  </p:cSld>
  <p:clrMapOvr>
    <a:masterClrMapping/>
  </p:clrMapOvr>
  <p:transition>
    <p:wipe dir="d"/>
  </p:transition>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0" name="Picture 1028" descr="bkg"/>
          <p:cNvPicPr>
            <a:picLocks noChangeAspect="1" noChangeArrowheads="1"/>
          </p:cNvPicPr>
          <p:nvPr/>
        </p:nvPicPr>
        <p:blipFill>
          <a:blip r:embed="rId3" cstate="print"/>
          <a:srcRect/>
          <a:stretch>
            <a:fillRect/>
          </a:stretch>
        </p:blipFill>
        <p:spPr bwMode="auto">
          <a:xfrm>
            <a:off x="-57150" y="0"/>
            <a:ext cx="9258300" cy="6858000"/>
          </a:xfrm>
          <a:prstGeom prst="rect">
            <a:avLst/>
          </a:prstGeom>
          <a:noFill/>
          <a:ln w="9525">
            <a:noFill/>
            <a:miter lim="800000"/>
            <a:headEnd/>
            <a:tailEnd/>
          </a:ln>
        </p:spPr>
      </p:pic>
      <p:sp>
        <p:nvSpPr>
          <p:cNvPr id="12291" name="Rectangle 1026"/>
          <p:cNvSpPr>
            <a:spLocks noGrp="1" noChangeArrowheads="1"/>
          </p:cNvSpPr>
          <p:nvPr>
            <p:ph type="title"/>
          </p:nvPr>
        </p:nvSpPr>
        <p:spPr>
          <a:xfrm>
            <a:off x="685800" y="228600"/>
            <a:ext cx="7772400" cy="838200"/>
          </a:xfrm>
        </p:spPr>
        <p:txBody>
          <a:bodyPr/>
          <a:lstStyle/>
          <a:p>
            <a:pPr eaLnBrk="1" hangingPunct="1"/>
            <a:r>
              <a:rPr lang="en-US">
                <a:solidFill>
                  <a:schemeClr val="bg1"/>
                </a:solidFill>
              </a:rPr>
              <a:t>Contingency Plan</a:t>
            </a:r>
          </a:p>
        </p:txBody>
      </p:sp>
      <p:sp>
        <p:nvSpPr>
          <p:cNvPr id="12292" name="Rectangle 1027"/>
          <p:cNvSpPr>
            <a:spLocks noGrp="1" noChangeArrowheads="1"/>
          </p:cNvSpPr>
          <p:nvPr>
            <p:ph type="body" idx="1"/>
          </p:nvPr>
        </p:nvSpPr>
        <p:spPr>
          <a:xfrm>
            <a:off x="685800" y="1295400"/>
            <a:ext cx="6553200" cy="4114800"/>
          </a:xfrm>
        </p:spPr>
        <p:txBody>
          <a:bodyPr/>
          <a:lstStyle/>
          <a:p>
            <a:pPr eaLnBrk="1" hangingPunct="1">
              <a:lnSpc>
                <a:spcPct val="120000"/>
              </a:lnSpc>
              <a:spcAft>
                <a:spcPct val="50000"/>
              </a:spcAft>
            </a:pPr>
            <a:r>
              <a:rPr lang="en-US" dirty="0">
                <a:solidFill>
                  <a:schemeClr val="bg1"/>
                </a:solidFill>
                <a:cs typeface="Times New Roman" pitchFamily="18" charset="0"/>
              </a:rPr>
              <a:t>In burn plan development, include a contingency plan for unexpected </a:t>
            </a:r>
            <a:br>
              <a:rPr lang="en-US" dirty="0">
                <a:solidFill>
                  <a:schemeClr val="bg1"/>
                </a:solidFill>
                <a:cs typeface="Times New Roman" pitchFamily="18" charset="0"/>
              </a:rPr>
            </a:br>
            <a:r>
              <a:rPr lang="en-US" dirty="0">
                <a:solidFill>
                  <a:schemeClr val="bg1"/>
                </a:solidFill>
                <a:cs typeface="Times New Roman" pitchFamily="18" charset="0"/>
              </a:rPr>
              <a:t>smoke impacts.</a:t>
            </a:r>
            <a:r>
              <a:rPr lang="en-US" dirty="0">
                <a:solidFill>
                  <a:schemeClr val="bg1"/>
                </a:solidFill>
              </a:rPr>
              <a:t>   </a:t>
            </a:r>
          </a:p>
          <a:p>
            <a:pPr lvl="1">
              <a:lnSpc>
                <a:spcPct val="120000"/>
              </a:lnSpc>
              <a:spcAft>
                <a:spcPct val="50000"/>
              </a:spcAft>
            </a:pPr>
            <a:r>
              <a:rPr lang="en-US" dirty="0">
                <a:solidFill>
                  <a:schemeClr val="bg1"/>
                </a:solidFill>
              </a:rPr>
              <a:t>This should include a communications plan.</a:t>
            </a:r>
          </a:p>
        </p:txBody>
      </p:sp>
      <p:sp>
        <p:nvSpPr>
          <p:cNvPr id="12293" name="Rectangle 1030"/>
          <p:cNvSpPr>
            <a:spLocks noChangeArrowheads="1"/>
          </p:cNvSpPr>
          <p:nvPr/>
        </p:nvSpPr>
        <p:spPr bwMode="auto">
          <a:xfrm>
            <a:off x="7086600" y="6400800"/>
            <a:ext cx="1905000" cy="457200"/>
          </a:xfrm>
          <a:prstGeom prst="rect">
            <a:avLst/>
          </a:prstGeom>
          <a:noFill/>
          <a:ln w="9525">
            <a:noFill/>
            <a:miter lim="800000"/>
            <a:headEnd/>
            <a:tailEnd/>
          </a:ln>
        </p:spPr>
        <p:txBody>
          <a:bodyPr/>
          <a:lstStyle/>
          <a:p>
            <a:pPr algn="r"/>
            <a:r>
              <a:rPr lang="en-US" sz="1400">
                <a:solidFill>
                  <a:schemeClr val="bg1"/>
                </a:solidFill>
                <a:latin typeface="Arial" charset="0"/>
              </a:rPr>
              <a:t>12B-</a:t>
            </a:r>
            <a:fld id="{8B76A28D-AE49-453B-9D1C-A43918DCB48F}" type="slidenum">
              <a:rPr lang="en-US" sz="1400">
                <a:solidFill>
                  <a:schemeClr val="bg1"/>
                </a:solidFill>
                <a:latin typeface="Arial" charset="0"/>
              </a:rPr>
              <a:pPr algn="r"/>
              <a:t>50</a:t>
            </a:fld>
            <a:r>
              <a:rPr lang="en-US" sz="1400">
                <a:solidFill>
                  <a:schemeClr val="bg1"/>
                </a:solidFill>
                <a:latin typeface="Arial" charset="0"/>
              </a:rPr>
              <a:t>-Rx410-EP</a:t>
            </a:r>
          </a:p>
        </p:txBody>
      </p:sp>
    </p:spTree>
    <p:extLst>
      <p:ext uri="{BB962C8B-B14F-4D97-AF65-F5344CB8AC3E}">
        <p14:creationId xmlns:p14="http://schemas.microsoft.com/office/powerpoint/2010/main" val="2149887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a:bodyPr>
          <a:lstStyle/>
          <a:p>
            <a:r>
              <a:rPr lang="en-US" sz="4000" dirty="0"/>
              <a:t>What do I need to know about Smoke? </a:t>
            </a:r>
            <a:r>
              <a:rPr lang="en-US" sz="2400" dirty="0"/>
              <a:t>(Cliff Notes version)</a:t>
            </a:r>
          </a:p>
        </p:txBody>
      </p:sp>
      <p:sp>
        <p:nvSpPr>
          <p:cNvPr id="3" name="Content Placeholder 2"/>
          <p:cNvSpPr>
            <a:spLocks noGrp="1"/>
          </p:cNvSpPr>
          <p:nvPr>
            <p:ph idx="1"/>
          </p:nvPr>
        </p:nvSpPr>
        <p:spPr>
          <a:xfrm>
            <a:off x="457200" y="2362200"/>
            <a:ext cx="8229600" cy="4373563"/>
          </a:xfrm>
        </p:spPr>
        <p:txBody>
          <a:bodyPr>
            <a:normAutofit/>
          </a:bodyPr>
          <a:lstStyle/>
          <a:p>
            <a:r>
              <a:rPr lang="en-US" sz="2800" dirty="0">
                <a:solidFill>
                  <a:schemeClr val="bg1">
                    <a:lumMod val="65000"/>
                  </a:schemeClr>
                </a:solidFill>
              </a:rPr>
              <a:t>Your State Smoke Management Plan</a:t>
            </a:r>
          </a:p>
          <a:p>
            <a:pPr lvl="1"/>
            <a:r>
              <a:rPr lang="en-US" sz="2400" dirty="0">
                <a:solidFill>
                  <a:schemeClr val="bg1">
                    <a:lumMod val="65000"/>
                  </a:schemeClr>
                </a:solidFill>
              </a:rPr>
              <a:t>or Basic Smoke Management Practices if you don’t have a plan</a:t>
            </a:r>
          </a:p>
          <a:p>
            <a:r>
              <a:rPr lang="en-US" sz="2800" dirty="0"/>
              <a:t>What a Nonattainment Area is and why its bad</a:t>
            </a:r>
          </a:p>
          <a:p>
            <a:pPr lvl="1"/>
            <a:r>
              <a:rPr lang="en-US" dirty="0"/>
              <a:t>a</a:t>
            </a:r>
            <a:r>
              <a:rPr lang="en-US" b="0" dirty="0"/>
              <a:t>nd if you burn in/near one</a:t>
            </a:r>
          </a:p>
          <a:p>
            <a:r>
              <a:rPr lang="en-US" sz="2800" dirty="0">
                <a:solidFill>
                  <a:schemeClr val="bg1">
                    <a:lumMod val="65000"/>
                  </a:schemeClr>
                </a:solidFill>
              </a:rPr>
              <a:t>How to figure out how polluted the air is now</a:t>
            </a:r>
          </a:p>
          <a:p>
            <a:r>
              <a:rPr lang="en-US" sz="2800" dirty="0">
                <a:solidFill>
                  <a:schemeClr val="bg1">
                    <a:lumMod val="65000"/>
                  </a:schemeClr>
                </a:solidFill>
              </a:rPr>
              <a:t>LATER How to predict where my smoke will go (or where it went)</a:t>
            </a:r>
          </a:p>
          <a:p>
            <a:endParaRPr lang="en-US" sz="2800" dirty="0"/>
          </a:p>
        </p:txBody>
      </p:sp>
    </p:spTree>
    <p:extLst>
      <p:ext uri="{BB962C8B-B14F-4D97-AF65-F5344CB8AC3E}">
        <p14:creationId xmlns:p14="http://schemas.microsoft.com/office/powerpoint/2010/main" val="23372693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5B9ECC-3779-43CD-AB64-DAB349A081CE}"/>
              </a:ext>
            </a:extLst>
          </p:cNvPr>
          <p:cNvPicPr>
            <a:picLocks noChangeAspect="1"/>
          </p:cNvPicPr>
          <p:nvPr/>
        </p:nvPicPr>
        <p:blipFill rotWithShape="1">
          <a:blip r:embed="rId2"/>
          <a:srcRect l="59487" t="7256" r="10388" b="49253"/>
          <a:stretch/>
        </p:blipFill>
        <p:spPr>
          <a:xfrm>
            <a:off x="800100" y="321469"/>
            <a:ext cx="7543800" cy="6500509"/>
          </a:xfrm>
          <a:prstGeom prst="rect">
            <a:avLst/>
          </a:prstGeom>
        </p:spPr>
      </p:pic>
    </p:spTree>
    <p:extLst>
      <p:ext uri="{BB962C8B-B14F-4D97-AF65-F5344CB8AC3E}">
        <p14:creationId xmlns:p14="http://schemas.microsoft.com/office/powerpoint/2010/main" val="17061682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a:bodyPr>
          <a:lstStyle/>
          <a:p>
            <a:r>
              <a:rPr lang="en-US" sz="4000" dirty="0"/>
              <a:t>What do I need to know about Smoke? </a:t>
            </a:r>
            <a:r>
              <a:rPr lang="en-US" sz="2400" dirty="0"/>
              <a:t>(Cliff Notes version)</a:t>
            </a:r>
          </a:p>
        </p:txBody>
      </p:sp>
      <p:sp>
        <p:nvSpPr>
          <p:cNvPr id="3" name="Content Placeholder 2"/>
          <p:cNvSpPr>
            <a:spLocks noGrp="1"/>
          </p:cNvSpPr>
          <p:nvPr>
            <p:ph idx="1"/>
          </p:nvPr>
        </p:nvSpPr>
        <p:spPr>
          <a:xfrm>
            <a:off x="457200" y="2362200"/>
            <a:ext cx="8229600" cy="4373563"/>
          </a:xfrm>
        </p:spPr>
        <p:txBody>
          <a:bodyPr>
            <a:normAutofit/>
          </a:bodyPr>
          <a:lstStyle/>
          <a:p>
            <a:r>
              <a:rPr lang="en-US" sz="2800" dirty="0">
                <a:solidFill>
                  <a:schemeClr val="bg1">
                    <a:lumMod val="65000"/>
                  </a:schemeClr>
                </a:solidFill>
              </a:rPr>
              <a:t>Your State Smoke Management Plan</a:t>
            </a:r>
          </a:p>
          <a:p>
            <a:pPr lvl="1"/>
            <a:r>
              <a:rPr lang="en-US" sz="2400" dirty="0">
                <a:solidFill>
                  <a:schemeClr val="bg1">
                    <a:lumMod val="65000"/>
                  </a:schemeClr>
                </a:solidFill>
              </a:rPr>
              <a:t>or Basic Smoke Management Practices if you don’t have a plan</a:t>
            </a:r>
          </a:p>
          <a:p>
            <a:r>
              <a:rPr lang="en-US" sz="2800" dirty="0">
                <a:solidFill>
                  <a:schemeClr val="bg1">
                    <a:lumMod val="65000"/>
                  </a:schemeClr>
                </a:solidFill>
              </a:rPr>
              <a:t>What a Nonattainment Area is and why its bad</a:t>
            </a:r>
          </a:p>
          <a:p>
            <a:pPr lvl="1"/>
            <a:r>
              <a:rPr lang="en-US" dirty="0">
                <a:solidFill>
                  <a:schemeClr val="bg1">
                    <a:lumMod val="65000"/>
                  </a:schemeClr>
                </a:solidFill>
              </a:rPr>
              <a:t>a</a:t>
            </a:r>
            <a:r>
              <a:rPr lang="en-US" b="0" dirty="0">
                <a:solidFill>
                  <a:schemeClr val="bg1">
                    <a:lumMod val="65000"/>
                  </a:schemeClr>
                </a:solidFill>
              </a:rPr>
              <a:t>nd if you burn in/near one</a:t>
            </a:r>
          </a:p>
          <a:p>
            <a:r>
              <a:rPr lang="en-US" sz="2800" dirty="0"/>
              <a:t>How to figure out how polluted the air is now</a:t>
            </a:r>
          </a:p>
          <a:p>
            <a:r>
              <a:rPr lang="en-US" sz="2800" dirty="0">
                <a:solidFill>
                  <a:schemeClr val="bg1">
                    <a:lumMod val="65000"/>
                  </a:schemeClr>
                </a:solidFill>
              </a:rPr>
              <a:t>LATER How to predict where my smoke will go (or where it went)</a:t>
            </a:r>
          </a:p>
          <a:p>
            <a:endParaRPr lang="en-US" sz="2800" dirty="0"/>
          </a:p>
        </p:txBody>
      </p:sp>
    </p:spTree>
    <p:extLst>
      <p:ext uri="{BB962C8B-B14F-4D97-AF65-F5344CB8AC3E}">
        <p14:creationId xmlns:p14="http://schemas.microsoft.com/office/powerpoint/2010/main" val="23005931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pPr eaLnBrk="1" hangingPunct="1"/>
            <a:r>
              <a:rPr lang="en-US" dirty="0"/>
              <a:t>EPA’s Air Quality Index (AQI)</a:t>
            </a:r>
            <a:endParaRPr lang="en-US" baseline="-25000" dirty="0"/>
          </a:p>
        </p:txBody>
      </p:sp>
      <p:sp>
        <p:nvSpPr>
          <p:cNvPr id="25603" name="Rectangle 3"/>
          <p:cNvSpPr>
            <a:spLocks noGrp="1" noChangeArrowheads="1"/>
          </p:cNvSpPr>
          <p:nvPr>
            <p:ph type="body" idx="1"/>
          </p:nvPr>
        </p:nvSpPr>
        <p:spPr/>
        <p:txBody>
          <a:bodyPr/>
          <a:lstStyle/>
          <a:p>
            <a:pPr eaLnBrk="1" hangingPunct="1"/>
            <a:r>
              <a:rPr lang="en-US" sz="2800" dirty="0"/>
              <a:t>Shorter averaging and reporting times</a:t>
            </a:r>
          </a:p>
          <a:p>
            <a:pPr eaLnBrk="1" hangingPunct="1"/>
            <a:r>
              <a:rPr lang="en-US" sz="2800" dirty="0"/>
              <a:t>Compiles information on multiple pollutants into one metric</a:t>
            </a:r>
          </a:p>
          <a:p>
            <a:pPr eaLnBrk="1" hangingPunct="1"/>
            <a:r>
              <a:rPr lang="en-US" sz="2800" dirty="0"/>
              <a:t>Uses information from continuous monitoring instruments.  Some are not “official” </a:t>
            </a:r>
          </a:p>
          <a:p>
            <a:pPr eaLnBrk="1" hangingPunct="1"/>
            <a:r>
              <a:rPr lang="en-US" sz="2800" dirty="0"/>
              <a:t>Used for real time communication with the public – easy to understand format</a:t>
            </a:r>
          </a:p>
          <a:p>
            <a:pPr eaLnBrk="1" hangingPunct="1"/>
            <a:r>
              <a:rPr lang="en-US" sz="2800" dirty="0"/>
              <a:t>What you hear about in the news</a:t>
            </a:r>
          </a:p>
        </p:txBody>
      </p:sp>
    </p:spTree>
    <p:extLst>
      <p:ext uri="{BB962C8B-B14F-4D97-AF65-F5344CB8AC3E}">
        <p14:creationId xmlns:p14="http://schemas.microsoft.com/office/powerpoint/2010/main" val="29504660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graphicFrame>
        <p:nvGraphicFramePr>
          <p:cNvPr id="5" name="Table 4"/>
          <p:cNvGraphicFramePr>
            <a:graphicFrameLocks noGrp="1"/>
          </p:cNvGraphicFramePr>
          <p:nvPr/>
        </p:nvGraphicFramePr>
        <p:xfrm>
          <a:off x="228599" y="1447800"/>
          <a:ext cx="8686800" cy="5120640"/>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4267200">
                  <a:extLst>
                    <a:ext uri="{9D8B030D-6E8A-4147-A177-3AD203B41FA5}">
                      <a16:colId xmlns:a16="http://schemas.microsoft.com/office/drawing/2014/main" val="20002"/>
                    </a:ext>
                  </a:extLst>
                </a:gridCol>
                <a:gridCol w="1752601">
                  <a:extLst>
                    <a:ext uri="{9D8B030D-6E8A-4147-A177-3AD203B41FA5}">
                      <a16:colId xmlns:a16="http://schemas.microsoft.com/office/drawing/2014/main" val="20003"/>
                    </a:ext>
                  </a:extLst>
                </a:gridCol>
              </a:tblGrid>
              <a:tr h="571500">
                <a:tc>
                  <a:txBody>
                    <a:bodyPr/>
                    <a:lstStyle/>
                    <a:p>
                      <a:pPr algn="ctr"/>
                      <a:r>
                        <a:rPr lang="en-US" sz="1500" dirty="0"/>
                        <a:t>Index Values</a:t>
                      </a:r>
                    </a:p>
                  </a:txBody>
                  <a:tcPr/>
                </a:tc>
                <a:tc>
                  <a:txBody>
                    <a:bodyPr/>
                    <a:lstStyle/>
                    <a:p>
                      <a:pPr algn="ctr"/>
                      <a:r>
                        <a:rPr lang="en-US" sz="1500" dirty="0"/>
                        <a:t>Levels of Health Concern</a:t>
                      </a:r>
                    </a:p>
                  </a:txBody>
                  <a:tcPr/>
                </a:tc>
                <a:tc>
                  <a:txBody>
                    <a:bodyPr/>
                    <a:lstStyle/>
                    <a:p>
                      <a:pPr algn="ctr"/>
                      <a:r>
                        <a:rPr lang="en-US" sz="1500" dirty="0"/>
                        <a:t>Cautionary Statements</a:t>
                      </a:r>
                    </a:p>
                  </a:txBody>
                  <a:tcPr/>
                </a:tc>
                <a:tc>
                  <a:txBody>
                    <a:bodyPr/>
                    <a:lstStyle/>
                    <a:p>
                      <a:pPr algn="ctr"/>
                      <a:r>
                        <a:rPr lang="en-US" sz="1500" dirty="0"/>
                        <a:t>PM</a:t>
                      </a:r>
                      <a:r>
                        <a:rPr lang="en-US" sz="1500" baseline="-25000" dirty="0"/>
                        <a:t>2.5</a:t>
                      </a:r>
                      <a:r>
                        <a:rPr lang="en-US" sz="1500" dirty="0"/>
                        <a:t> Breakpoints </a:t>
                      </a:r>
                    </a:p>
                    <a:p>
                      <a:pPr algn="ctr"/>
                      <a:r>
                        <a:rPr lang="en-US" sz="1500" dirty="0"/>
                        <a:t>(µg/m</a:t>
                      </a:r>
                      <a:r>
                        <a:rPr lang="en-US" sz="1500" baseline="30000" dirty="0"/>
                        <a:t>3</a:t>
                      </a:r>
                      <a:r>
                        <a:rPr lang="en-US" sz="1500" dirty="0"/>
                        <a:t>, 24-hr </a:t>
                      </a:r>
                      <a:r>
                        <a:rPr lang="en-US" sz="1500" dirty="0" err="1"/>
                        <a:t>ave</a:t>
                      </a:r>
                      <a:r>
                        <a:rPr lang="en-US" sz="1500" dirty="0"/>
                        <a:t>)</a:t>
                      </a:r>
                    </a:p>
                  </a:txBody>
                  <a:tcPr/>
                </a:tc>
                <a:extLst>
                  <a:ext uri="{0D108BD9-81ED-4DB2-BD59-A6C34878D82A}">
                    <a16:rowId xmlns:a16="http://schemas.microsoft.com/office/drawing/2014/main" val="10000"/>
                  </a:ext>
                </a:extLst>
              </a:tr>
              <a:tr h="571500">
                <a:tc>
                  <a:txBody>
                    <a:bodyPr/>
                    <a:lstStyle/>
                    <a:p>
                      <a:pPr algn="ctr"/>
                      <a:r>
                        <a:rPr lang="en-US" sz="1400" dirty="0"/>
                        <a:t>0 – 50</a:t>
                      </a:r>
                    </a:p>
                  </a:txBody>
                  <a:tcPr>
                    <a:solidFill>
                      <a:srgbClr val="36F927"/>
                    </a:solidFill>
                  </a:tcPr>
                </a:tc>
                <a:tc>
                  <a:txBody>
                    <a:bodyPr/>
                    <a:lstStyle/>
                    <a:p>
                      <a:pPr algn="ctr"/>
                      <a:r>
                        <a:rPr lang="en-US" sz="1400" dirty="0"/>
                        <a:t>Good</a:t>
                      </a:r>
                    </a:p>
                  </a:txBody>
                  <a:tcPr>
                    <a:solidFill>
                      <a:srgbClr val="36F927"/>
                    </a:solidFill>
                  </a:tcPr>
                </a:tc>
                <a:tc>
                  <a:txBody>
                    <a:bodyPr/>
                    <a:lstStyle/>
                    <a:p>
                      <a:pPr algn="ctr"/>
                      <a:r>
                        <a:rPr lang="en-US" sz="1400" dirty="0"/>
                        <a:t>None</a:t>
                      </a:r>
                    </a:p>
                  </a:txBody>
                  <a:tcPr>
                    <a:solidFill>
                      <a:srgbClr val="36F927"/>
                    </a:solidFill>
                  </a:tcPr>
                </a:tc>
                <a:tc>
                  <a:txBody>
                    <a:bodyPr/>
                    <a:lstStyle/>
                    <a:p>
                      <a:pPr algn="ctr"/>
                      <a:r>
                        <a:rPr lang="en-US" sz="1400" dirty="0"/>
                        <a:t>0.0 - 12.0</a:t>
                      </a:r>
                    </a:p>
                  </a:txBody>
                  <a:tcPr>
                    <a:solidFill>
                      <a:srgbClr val="36F927"/>
                    </a:solidFill>
                  </a:tcPr>
                </a:tc>
                <a:extLst>
                  <a:ext uri="{0D108BD9-81ED-4DB2-BD59-A6C34878D82A}">
                    <a16:rowId xmlns:a16="http://schemas.microsoft.com/office/drawing/2014/main" val="10001"/>
                  </a:ext>
                </a:extLst>
              </a:tr>
              <a:tr h="571500">
                <a:tc>
                  <a:txBody>
                    <a:bodyPr/>
                    <a:lstStyle/>
                    <a:p>
                      <a:pPr algn="ctr"/>
                      <a:r>
                        <a:rPr lang="en-US" sz="1400" dirty="0"/>
                        <a:t>51 – 100</a:t>
                      </a:r>
                    </a:p>
                  </a:txBody>
                  <a:tcPr>
                    <a:solidFill>
                      <a:srgbClr val="FFFF00"/>
                    </a:solidFill>
                  </a:tcPr>
                </a:tc>
                <a:tc>
                  <a:txBody>
                    <a:bodyPr/>
                    <a:lstStyle/>
                    <a:p>
                      <a:pPr algn="ctr"/>
                      <a:r>
                        <a:rPr lang="en-US" sz="1400" dirty="0"/>
                        <a:t>Moderate</a:t>
                      </a:r>
                    </a:p>
                  </a:txBody>
                  <a:tcPr>
                    <a:solidFill>
                      <a:srgbClr val="FFFF00"/>
                    </a:solidFill>
                  </a:tcPr>
                </a:tc>
                <a:tc>
                  <a:txBody>
                    <a:bodyPr/>
                    <a:lstStyle/>
                    <a:p>
                      <a:pPr algn="ctr"/>
                      <a:r>
                        <a:rPr lang="en-US" sz="1400" dirty="0"/>
                        <a:t>Unusually sensitive people should consider reducing prolonged or heavy exertion outdoors.</a:t>
                      </a:r>
                    </a:p>
                  </a:txBody>
                  <a:tcPr>
                    <a:solidFill>
                      <a:srgbClr val="FFFF00"/>
                    </a:solidFill>
                  </a:tcPr>
                </a:tc>
                <a:tc>
                  <a:txBody>
                    <a:bodyPr/>
                    <a:lstStyle/>
                    <a:p>
                      <a:pPr algn="ctr"/>
                      <a:r>
                        <a:rPr lang="en-US" sz="1400" dirty="0"/>
                        <a:t>12.1 - 35.4</a:t>
                      </a:r>
                    </a:p>
                  </a:txBody>
                  <a:tcPr>
                    <a:solidFill>
                      <a:srgbClr val="FFFF00"/>
                    </a:solidFill>
                  </a:tcPr>
                </a:tc>
                <a:extLst>
                  <a:ext uri="{0D108BD9-81ED-4DB2-BD59-A6C34878D82A}">
                    <a16:rowId xmlns:a16="http://schemas.microsoft.com/office/drawing/2014/main" val="10002"/>
                  </a:ext>
                </a:extLst>
              </a:tr>
              <a:tr h="571500">
                <a:tc>
                  <a:txBody>
                    <a:bodyPr/>
                    <a:lstStyle/>
                    <a:p>
                      <a:pPr algn="ctr"/>
                      <a:r>
                        <a:rPr lang="en-US" sz="1400" dirty="0"/>
                        <a:t>101 – 150</a:t>
                      </a:r>
                    </a:p>
                  </a:txBody>
                  <a:tcPr>
                    <a:solidFill>
                      <a:srgbClr val="FFC000"/>
                    </a:solidFill>
                  </a:tcPr>
                </a:tc>
                <a:tc>
                  <a:txBody>
                    <a:bodyPr/>
                    <a:lstStyle/>
                    <a:p>
                      <a:pPr algn="ctr"/>
                      <a:r>
                        <a:rPr lang="en-US" sz="1400" dirty="0"/>
                        <a:t>Unhealthy for Sensitive Groups</a:t>
                      </a:r>
                    </a:p>
                  </a:txBody>
                  <a:tcPr>
                    <a:solidFill>
                      <a:srgbClr val="FFC000"/>
                    </a:solidFill>
                  </a:tcPr>
                </a:tc>
                <a:tc>
                  <a:txBody>
                    <a:bodyPr/>
                    <a:lstStyle/>
                    <a:p>
                      <a:pPr algn="ctr"/>
                      <a:r>
                        <a:rPr lang="en-US" sz="1400" dirty="0"/>
                        <a:t>Active children and adults, and people with lung</a:t>
                      </a:r>
                      <a:r>
                        <a:rPr lang="en-US" sz="1400" baseline="0" dirty="0"/>
                        <a:t> disease, such as asthma, should reduce prolonged or heavy exertion outdoors.</a:t>
                      </a:r>
                      <a:endParaRPr lang="en-US" sz="1400" dirty="0"/>
                    </a:p>
                  </a:txBody>
                  <a:tcPr>
                    <a:solidFill>
                      <a:srgbClr val="FFC000"/>
                    </a:solidFill>
                  </a:tcPr>
                </a:tc>
                <a:tc>
                  <a:txBody>
                    <a:bodyPr/>
                    <a:lstStyle/>
                    <a:p>
                      <a:pPr algn="ctr"/>
                      <a:r>
                        <a:rPr lang="en-US" sz="1400" dirty="0"/>
                        <a:t>35.5 - 55.4</a:t>
                      </a:r>
                    </a:p>
                  </a:txBody>
                  <a:tcPr>
                    <a:solidFill>
                      <a:srgbClr val="FFC000"/>
                    </a:solidFill>
                  </a:tcPr>
                </a:tc>
                <a:extLst>
                  <a:ext uri="{0D108BD9-81ED-4DB2-BD59-A6C34878D82A}">
                    <a16:rowId xmlns:a16="http://schemas.microsoft.com/office/drawing/2014/main" val="10003"/>
                  </a:ext>
                </a:extLst>
              </a:tr>
              <a:tr h="571500">
                <a:tc>
                  <a:txBody>
                    <a:bodyPr/>
                    <a:lstStyle/>
                    <a:p>
                      <a:pPr algn="ctr"/>
                      <a:r>
                        <a:rPr lang="en-US" sz="1400" dirty="0"/>
                        <a:t>151 – 200</a:t>
                      </a:r>
                    </a:p>
                  </a:txBody>
                  <a:tcPr>
                    <a:solidFill>
                      <a:srgbClr val="FF0000"/>
                    </a:solidFill>
                  </a:tcPr>
                </a:tc>
                <a:tc>
                  <a:txBody>
                    <a:bodyPr/>
                    <a:lstStyle/>
                    <a:p>
                      <a:pPr algn="ctr"/>
                      <a:r>
                        <a:rPr lang="en-US" sz="1400" dirty="0"/>
                        <a:t>Unhealthy</a:t>
                      </a:r>
                    </a:p>
                  </a:txBody>
                  <a:tcPr>
                    <a:solidFill>
                      <a:srgbClr val="FF0000"/>
                    </a:solidFill>
                  </a:tcPr>
                </a:tc>
                <a:tc>
                  <a:txBody>
                    <a:bodyPr/>
                    <a:lstStyle/>
                    <a:p>
                      <a:pPr algn="ctr"/>
                      <a:r>
                        <a:rPr lang="en-US" sz="1400" dirty="0"/>
                        <a:t>Active children and adults, and people with lung disease, such as asthma, should avoid prolonged or heavy exertion outdoors.</a:t>
                      </a:r>
                      <a:r>
                        <a:rPr lang="en-US" sz="1400" baseline="0" dirty="0"/>
                        <a:t>  Everyone else, especially children, should reduce prolonged or heavy exertion outdoors.</a:t>
                      </a:r>
                      <a:endParaRPr lang="en-US" sz="1400" dirty="0"/>
                    </a:p>
                  </a:txBody>
                  <a:tcPr>
                    <a:solidFill>
                      <a:srgbClr val="FF0000"/>
                    </a:solidFill>
                  </a:tcPr>
                </a:tc>
                <a:tc>
                  <a:txBody>
                    <a:bodyPr/>
                    <a:lstStyle/>
                    <a:p>
                      <a:pPr algn="ctr"/>
                      <a:r>
                        <a:rPr lang="en-US" sz="1400" dirty="0"/>
                        <a:t>55.5 - 150.4</a:t>
                      </a:r>
                    </a:p>
                  </a:txBody>
                  <a:tcPr>
                    <a:solidFill>
                      <a:srgbClr val="FF0000"/>
                    </a:solidFill>
                  </a:tcPr>
                </a:tc>
                <a:extLst>
                  <a:ext uri="{0D108BD9-81ED-4DB2-BD59-A6C34878D82A}">
                    <a16:rowId xmlns:a16="http://schemas.microsoft.com/office/drawing/2014/main" val="10004"/>
                  </a:ext>
                </a:extLst>
              </a:tr>
              <a:tr h="571500">
                <a:tc>
                  <a:txBody>
                    <a:bodyPr/>
                    <a:lstStyle/>
                    <a:p>
                      <a:pPr algn="ctr"/>
                      <a:r>
                        <a:rPr lang="en-US" sz="1400" dirty="0"/>
                        <a:t>201 – 300</a:t>
                      </a:r>
                    </a:p>
                  </a:txBody>
                  <a:tcPr>
                    <a:solidFill>
                      <a:schemeClr val="accent2"/>
                    </a:solidFill>
                  </a:tcPr>
                </a:tc>
                <a:tc>
                  <a:txBody>
                    <a:bodyPr/>
                    <a:lstStyle/>
                    <a:p>
                      <a:pPr algn="ctr"/>
                      <a:r>
                        <a:rPr lang="en-US" sz="1400" dirty="0"/>
                        <a:t>Very Unhealthy</a:t>
                      </a:r>
                    </a:p>
                  </a:txBody>
                  <a:tcPr>
                    <a:solidFill>
                      <a:schemeClr val="accent2"/>
                    </a:solidFill>
                  </a:tcPr>
                </a:tc>
                <a:tc>
                  <a:txBody>
                    <a:bodyPr/>
                    <a:lstStyle/>
                    <a:p>
                      <a:pPr algn="ctr"/>
                      <a:r>
                        <a:rPr lang="en-US" sz="1400" dirty="0"/>
                        <a:t>Active children and adults, and people with lung</a:t>
                      </a:r>
                      <a:r>
                        <a:rPr lang="en-US" sz="1400" baseline="0" dirty="0"/>
                        <a:t> disease, such as asthma, should avoid all outdoor exertion.  Everyone else, especially children, should avoid prolonged or heavy exertion outdoors.</a:t>
                      </a:r>
                      <a:endParaRPr lang="en-US" sz="1400" dirty="0"/>
                    </a:p>
                  </a:txBody>
                  <a:tcPr>
                    <a:solidFill>
                      <a:schemeClr val="accent2"/>
                    </a:solidFill>
                  </a:tcPr>
                </a:tc>
                <a:tc>
                  <a:txBody>
                    <a:bodyPr/>
                    <a:lstStyle/>
                    <a:p>
                      <a:pPr algn="ctr"/>
                      <a:r>
                        <a:rPr lang="en-US" sz="1400" dirty="0"/>
                        <a:t>150.5 - 250.4</a:t>
                      </a:r>
                    </a:p>
                  </a:txBody>
                  <a:tcPr>
                    <a:solidFill>
                      <a:schemeClr val="accent2"/>
                    </a:solidFill>
                  </a:tcPr>
                </a:tc>
                <a:extLst>
                  <a:ext uri="{0D108BD9-81ED-4DB2-BD59-A6C34878D82A}">
                    <a16:rowId xmlns:a16="http://schemas.microsoft.com/office/drawing/2014/main" val="10005"/>
                  </a:ext>
                </a:extLst>
              </a:tr>
              <a:tr h="571500">
                <a:tc>
                  <a:txBody>
                    <a:bodyPr/>
                    <a:lstStyle/>
                    <a:p>
                      <a:pPr algn="ctr"/>
                      <a:r>
                        <a:rPr lang="en-US" sz="1400" dirty="0"/>
                        <a:t>301 – 500</a:t>
                      </a:r>
                    </a:p>
                  </a:txBody>
                  <a:tcPr>
                    <a:solidFill>
                      <a:schemeClr val="accent2">
                        <a:lumMod val="75000"/>
                      </a:schemeClr>
                    </a:solidFill>
                  </a:tcPr>
                </a:tc>
                <a:tc>
                  <a:txBody>
                    <a:bodyPr/>
                    <a:lstStyle/>
                    <a:p>
                      <a:pPr algn="ctr"/>
                      <a:r>
                        <a:rPr lang="en-US" sz="1400" dirty="0"/>
                        <a:t>Hazardous</a:t>
                      </a:r>
                    </a:p>
                  </a:txBody>
                  <a:tcPr>
                    <a:solidFill>
                      <a:schemeClr val="accent2">
                        <a:lumMod val="75000"/>
                      </a:schemeClr>
                    </a:solidFill>
                  </a:tcPr>
                </a:tc>
                <a:tc>
                  <a:txBody>
                    <a:bodyPr/>
                    <a:lstStyle/>
                    <a:p>
                      <a:pPr algn="ctr"/>
                      <a:r>
                        <a:rPr lang="en-US" sz="1400" dirty="0"/>
                        <a:t>Everyone should avoid all physical</a:t>
                      </a:r>
                      <a:r>
                        <a:rPr lang="en-US" sz="1400" baseline="0" dirty="0"/>
                        <a:t> activity outdoors</a:t>
                      </a:r>
                      <a:endParaRPr lang="en-US" sz="1400" dirty="0"/>
                    </a:p>
                  </a:txBody>
                  <a:tcPr>
                    <a:solidFill>
                      <a:schemeClr val="accent2">
                        <a:lumMod val="75000"/>
                      </a:schemeClr>
                    </a:solidFill>
                  </a:tcPr>
                </a:tc>
                <a:tc>
                  <a:txBody>
                    <a:bodyPr/>
                    <a:lstStyle/>
                    <a:p>
                      <a:pPr algn="ctr"/>
                      <a:r>
                        <a:rPr lang="en-US" sz="1400" dirty="0"/>
                        <a:t>250.5 - 500</a:t>
                      </a:r>
                    </a:p>
                  </a:txBody>
                  <a:tcPr>
                    <a:solidFill>
                      <a:schemeClr val="accent2">
                        <a:lumMod val="75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328202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3013502"/>
            <a:ext cx="4572000" cy="830997"/>
          </a:xfrm>
          <a:prstGeom prst="rect">
            <a:avLst/>
          </a:prstGeom>
        </p:spPr>
        <p:txBody>
          <a:bodyPr>
            <a:spAutoFit/>
          </a:bodyPr>
          <a:lstStyle/>
          <a:p>
            <a:r>
              <a:rPr lang="en-US" dirty="0"/>
              <a:t>https://www.pca.state.mn.us/air/current-air-quality</a:t>
            </a:r>
          </a:p>
        </p:txBody>
      </p:sp>
      <p:pic>
        <p:nvPicPr>
          <p:cNvPr id="3" name="Picture 2"/>
          <p:cNvPicPr>
            <a:picLocks noChangeAspect="1"/>
          </p:cNvPicPr>
          <p:nvPr/>
        </p:nvPicPr>
        <p:blipFill rotWithShape="1">
          <a:blip r:embed="rId2"/>
          <a:srcRect l="9580" t="14815" r="7088" b="5185"/>
          <a:stretch/>
        </p:blipFill>
        <p:spPr>
          <a:xfrm>
            <a:off x="409222" y="1295400"/>
            <a:ext cx="8325556" cy="4495800"/>
          </a:xfrm>
          <a:prstGeom prst="rect">
            <a:avLst/>
          </a:prstGeom>
        </p:spPr>
      </p:pic>
    </p:spTree>
    <p:extLst>
      <p:ext uri="{BB962C8B-B14F-4D97-AF65-F5344CB8AC3E}">
        <p14:creationId xmlns:p14="http://schemas.microsoft.com/office/powerpoint/2010/main" val="21207696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10000" t="12964" r="10833" b="5555"/>
          <a:stretch/>
        </p:blipFill>
        <p:spPr>
          <a:xfrm>
            <a:off x="457200" y="1066800"/>
            <a:ext cx="8160327" cy="4724400"/>
          </a:xfrm>
          <a:prstGeom prst="rect">
            <a:avLst/>
          </a:prstGeom>
        </p:spPr>
      </p:pic>
      <p:sp>
        <p:nvSpPr>
          <p:cNvPr id="7" name="Oval 6"/>
          <p:cNvSpPr/>
          <p:nvPr/>
        </p:nvSpPr>
        <p:spPr>
          <a:xfrm>
            <a:off x="6324600" y="2209800"/>
            <a:ext cx="1981200" cy="1066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77311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5EF544-02F1-44AB-B8AA-621BCBA48A3C}"/>
              </a:ext>
            </a:extLst>
          </p:cNvPr>
          <p:cNvSpPr>
            <a:spLocks noGrp="1"/>
          </p:cNvSpPr>
          <p:nvPr>
            <p:ph type="title"/>
          </p:nvPr>
        </p:nvSpPr>
        <p:spPr>
          <a:xfrm>
            <a:off x="447675" y="-6350"/>
            <a:ext cx="8229600" cy="1606550"/>
          </a:xfrm>
        </p:spPr>
        <p:txBody>
          <a:bodyPr>
            <a:normAutofit/>
          </a:bodyPr>
          <a:lstStyle/>
          <a:p>
            <a:r>
              <a:rPr lang="en-US" dirty="0"/>
              <a:t>EPA Fire and Smoke Map</a:t>
            </a:r>
            <a:br>
              <a:rPr lang="en-US" dirty="0"/>
            </a:br>
            <a:r>
              <a:rPr lang="en-US" sz="3600" dirty="0"/>
              <a:t>https://fire.airnow.gov/</a:t>
            </a:r>
          </a:p>
        </p:txBody>
      </p:sp>
      <p:pic>
        <p:nvPicPr>
          <p:cNvPr id="8" name="Picture 7">
            <a:extLst>
              <a:ext uri="{FF2B5EF4-FFF2-40B4-BE49-F238E27FC236}">
                <a16:creationId xmlns:a16="http://schemas.microsoft.com/office/drawing/2014/main" id="{934859F1-EB89-4010-822A-DB90C44D750C}"/>
              </a:ext>
            </a:extLst>
          </p:cNvPr>
          <p:cNvPicPr>
            <a:picLocks noChangeAspect="1"/>
          </p:cNvPicPr>
          <p:nvPr/>
        </p:nvPicPr>
        <p:blipFill>
          <a:blip r:embed="rId2"/>
          <a:stretch>
            <a:fillRect/>
          </a:stretch>
        </p:blipFill>
        <p:spPr>
          <a:xfrm>
            <a:off x="419100" y="1752600"/>
            <a:ext cx="8305800" cy="4672013"/>
          </a:xfrm>
          <a:prstGeom prst="rect">
            <a:avLst/>
          </a:prstGeom>
        </p:spPr>
      </p:pic>
    </p:spTree>
    <p:extLst>
      <p:ext uri="{BB962C8B-B14F-4D97-AF65-F5344CB8AC3E}">
        <p14:creationId xmlns:p14="http://schemas.microsoft.com/office/powerpoint/2010/main" val="3946748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0"/>
            <a:ext cx="8229600" cy="1143000"/>
          </a:xfrm>
        </p:spPr>
        <p:txBody>
          <a:bodyPr>
            <a:noAutofit/>
          </a:bodyPr>
          <a:lstStyle/>
          <a:p>
            <a:r>
              <a:rPr lang="en-US" sz="8800" dirty="0"/>
              <a:t>BREAK</a:t>
            </a:r>
          </a:p>
        </p:txBody>
      </p:sp>
    </p:spTree>
    <p:extLst>
      <p:ext uri="{BB962C8B-B14F-4D97-AF65-F5344CB8AC3E}">
        <p14:creationId xmlns:p14="http://schemas.microsoft.com/office/powerpoint/2010/main" val="196742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2" descr="plume2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8195" name="Rectangle 3"/>
          <p:cNvSpPr>
            <a:spLocks noGrp="1" noChangeArrowheads="1"/>
          </p:cNvSpPr>
          <p:nvPr>
            <p:ph type="title"/>
          </p:nvPr>
        </p:nvSpPr>
        <p:spPr/>
        <p:txBody>
          <a:bodyPr/>
          <a:lstStyle/>
          <a:p>
            <a:pPr eaLnBrk="1" hangingPunct="1"/>
            <a:r>
              <a:rPr lang="en-US" altLang="en-US" dirty="0"/>
              <a:t>Concerns About Smoke???</a:t>
            </a:r>
          </a:p>
        </p:txBody>
      </p:sp>
      <p:sp>
        <p:nvSpPr>
          <p:cNvPr id="8197" name="Rectangle 5"/>
          <p:cNvSpPr>
            <a:spLocks noChangeArrowheads="1"/>
          </p:cNvSpPr>
          <p:nvPr/>
        </p:nvSpPr>
        <p:spPr bwMode="auto">
          <a:xfrm>
            <a:off x="70866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r" eaLnBrk="1" hangingPunct="1">
              <a:spcBef>
                <a:spcPct val="0"/>
              </a:spcBef>
              <a:buFontTx/>
              <a:buNone/>
            </a:pPr>
            <a:endParaRPr lang="en-US" altLang="en-US" sz="1400" b="0">
              <a:solidFill>
                <a:srgbClr val="CCECFF"/>
              </a:solidFill>
            </a:endParaRPr>
          </a:p>
        </p:txBody>
      </p:sp>
    </p:spTree>
    <p:extLst>
      <p:ext uri="{BB962C8B-B14F-4D97-AF65-F5344CB8AC3E}">
        <p14:creationId xmlns:p14="http://schemas.microsoft.com/office/powerpoint/2010/main" val="376119460"/>
      </p:ext>
    </p:extLst>
  </p:cSld>
  <p:clrMapOvr>
    <a:masterClrMapping/>
  </p:clrMapOvr>
  <p:transition>
    <p:wipe di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6937" b="4242"/>
          <a:stretch/>
        </p:blipFill>
        <p:spPr bwMode="auto">
          <a:xfrm>
            <a:off x="1270000" y="1057275"/>
            <a:ext cx="6754813" cy="4333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270000" y="4948237"/>
            <a:ext cx="3790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a:solidFill>
                  <a:schemeClr val="bg1"/>
                </a:solidFill>
                <a:latin typeface="Arial Narrow" pitchFamily="34" charset="0"/>
              </a:defRPr>
            </a:lvl1pPr>
            <a:lvl2pPr marL="742950" indent="-285750" eaLnBrk="0" hangingPunct="0">
              <a:defRPr sz="2800" b="1">
                <a:solidFill>
                  <a:schemeClr val="bg1"/>
                </a:solidFill>
                <a:latin typeface="Arial Narrow" pitchFamily="34" charset="0"/>
              </a:defRPr>
            </a:lvl2pPr>
            <a:lvl3pPr marL="1143000" indent="-228600" eaLnBrk="0" hangingPunct="0">
              <a:defRPr sz="2800" b="1">
                <a:solidFill>
                  <a:schemeClr val="bg1"/>
                </a:solidFill>
                <a:latin typeface="Arial Narrow" pitchFamily="34" charset="0"/>
              </a:defRPr>
            </a:lvl3pPr>
            <a:lvl4pPr marL="1600200" indent="-228600" eaLnBrk="0" hangingPunct="0">
              <a:defRPr sz="2800" b="1">
                <a:solidFill>
                  <a:schemeClr val="bg1"/>
                </a:solidFill>
                <a:latin typeface="Arial Narrow" pitchFamily="34" charset="0"/>
              </a:defRPr>
            </a:lvl4pPr>
            <a:lvl5pPr marL="2057400" indent="-228600" eaLnBrk="0" hangingPunct="0">
              <a:defRPr sz="2800" b="1">
                <a:solidFill>
                  <a:schemeClr val="bg1"/>
                </a:solidFill>
                <a:latin typeface="Arial Narrow" pitchFamily="34" charset="0"/>
              </a:defRPr>
            </a:lvl5pPr>
            <a:lvl6pPr marL="2514600" indent="-228600" algn="ctr" eaLnBrk="0" fontAlgn="base" hangingPunct="0">
              <a:spcBef>
                <a:spcPct val="0"/>
              </a:spcBef>
              <a:spcAft>
                <a:spcPct val="0"/>
              </a:spcAft>
              <a:defRPr sz="2800" b="1">
                <a:solidFill>
                  <a:schemeClr val="bg1"/>
                </a:solidFill>
                <a:latin typeface="Arial Narrow" pitchFamily="34" charset="0"/>
              </a:defRPr>
            </a:lvl6pPr>
            <a:lvl7pPr marL="2971800" indent="-228600" algn="ctr" eaLnBrk="0" fontAlgn="base" hangingPunct="0">
              <a:spcBef>
                <a:spcPct val="0"/>
              </a:spcBef>
              <a:spcAft>
                <a:spcPct val="0"/>
              </a:spcAft>
              <a:defRPr sz="2800" b="1">
                <a:solidFill>
                  <a:schemeClr val="bg1"/>
                </a:solidFill>
                <a:latin typeface="Arial Narrow" pitchFamily="34" charset="0"/>
              </a:defRPr>
            </a:lvl7pPr>
            <a:lvl8pPr marL="3429000" indent="-228600" algn="ctr" eaLnBrk="0" fontAlgn="base" hangingPunct="0">
              <a:spcBef>
                <a:spcPct val="0"/>
              </a:spcBef>
              <a:spcAft>
                <a:spcPct val="0"/>
              </a:spcAft>
              <a:defRPr sz="2800" b="1">
                <a:solidFill>
                  <a:schemeClr val="bg1"/>
                </a:solidFill>
                <a:latin typeface="Arial Narrow" pitchFamily="34" charset="0"/>
              </a:defRPr>
            </a:lvl8pPr>
            <a:lvl9pPr marL="3886200" indent="-228600" algn="ctr" eaLnBrk="0" fontAlgn="base" hangingPunct="0">
              <a:spcBef>
                <a:spcPct val="0"/>
              </a:spcBef>
              <a:spcAft>
                <a:spcPct val="0"/>
              </a:spcAft>
              <a:defRPr sz="2800" b="1">
                <a:solidFill>
                  <a:schemeClr val="bg1"/>
                </a:solidFill>
                <a:latin typeface="Arial Narrow" pitchFamily="34" charset="0"/>
              </a:defRPr>
            </a:lvl9pPr>
          </a:lstStyle>
          <a:p>
            <a:pPr eaLnBrk="1" hangingPunct="1">
              <a:defRPr/>
            </a:pPr>
            <a:r>
              <a:rPr lang="en-US" sz="1200" b="0" dirty="0" err="1">
                <a:solidFill>
                  <a:srgbClr val="FFFFFF">
                    <a:lumMod val="85000"/>
                  </a:srgbClr>
                </a:solidFill>
                <a:latin typeface="Arial" charset="0"/>
              </a:rPr>
              <a:t>Pagami</a:t>
            </a:r>
            <a:r>
              <a:rPr lang="en-US" sz="1200" b="0" dirty="0">
                <a:solidFill>
                  <a:srgbClr val="FFFFFF">
                    <a:lumMod val="85000"/>
                  </a:srgbClr>
                </a:solidFill>
                <a:latin typeface="Arial" charset="0"/>
              </a:rPr>
              <a:t> Creek Wildfire, Sept 12</a:t>
            </a:r>
            <a:r>
              <a:rPr lang="en-US" sz="1200" b="0" baseline="30000" dirty="0">
                <a:solidFill>
                  <a:srgbClr val="FFFFFF">
                    <a:lumMod val="85000"/>
                  </a:srgbClr>
                </a:solidFill>
                <a:latin typeface="Arial" charset="0"/>
              </a:rPr>
              <a:t>th</a:t>
            </a:r>
            <a:r>
              <a:rPr lang="en-US" sz="1200" b="0" dirty="0">
                <a:solidFill>
                  <a:srgbClr val="FFFFFF">
                    <a:lumMod val="85000"/>
                  </a:srgbClr>
                </a:solidFill>
                <a:latin typeface="Arial" charset="0"/>
              </a:rPr>
              <a:t>, 2011. </a:t>
            </a:r>
            <a:br>
              <a:rPr lang="en-US" sz="1200" b="0" dirty="0">
                <a:solidFill>
                  <a:srgbClr val="FFFFFF">
                    <a:lumMod val="85000"/>
                  </a:srgbClr>
                </a:solidFill>
                <a:latin typeface="Arial" charset="0"/>
              </a:rPr>
            </a:br>
            <a:r>
              <a:rPr lang="en-US" sz="1200" b="0" dirty="0">
                <a:solidFill>
                  <a:srgbClr val="FFFFFF">
                    <a:lumMod val="85000"/>
                  </a:srgbClr>
                </a:solidFill>
                <a:latin typeface="Arial" charset="0"/>
              </a:rPr>
              <a:t>Photo by Carl </a:t>
            </a:r>
            <a:r>
              <a:rPr lang="en-US" sz="1200" b="0" dirty="0" err="1">
                <a:solidFill>
                  <a:srgbClr val="FFFFFF">
                    <a:lumMod val="85000"/>
                  </a:srgbClr>
                </a:solidFill>
                <a:latin typeface="Arial" charset="0"/>
              </a:rPr>
              <a:t>Karasti</a:t>
            </a:r>
            <a:endParaRPr lang="en-US" sz="1200" b="0" dirty="0">
              <a:solidFill>
                <a:srgbClr val="FFFFFF">
                  <a:lumMod val="85000"/>
                </a:srgbClr>
              </a:solidFill>
              <a:latin typeface="Arial" charset="0"/>
            </a:endParaRPr>
          </a:p>
        </p:txBody>
      </p:sp>
      <p:sp>
        <p:nvSpPr>
          <p:cNvPr id="4099" name="Rectangle 2"/>
          <p:cNvSpPr>
            <a:spLocks noGrp="1" noChangeArrowheads="1"/>
          </p:cNvSpPr>
          <p:nvPr>
            <p:ph type="ctrTitle"/>
          </p:nvPr>
        </p:nvSpPr>
        <p:spPr>
          <a:xfrm>
            <a:off x="123825" y="400050"/>
            <a:ext cx="7772400" cy="1143000"/>
          </a:xfrm>
        </p:spPr>
        <p:txBody>
          <a:bodyPr/>
          <a:lstStyle/>
          <a:p>
            <a:pPr algn="l" eaLnBrk="1" hangingPunct="1"/>
            <a:r>
              <a:rPr lang="en-US" sz="4000" dirty="0">
                <a:solidFill>
                  <a:schemeClr val="tx1"/>
                </a:solidFill>
              </a:rPr>
              <a:t>Practical Meteorology </a:t>
            </a:r>
          </a:p>
        </p:txBody>
      </p:sp>
      <p:sp>
        <p:nvSpPr>
          <p:cNvPr id="4100" name="Rectangle 6"/>
          <p:cNvSpPr>
            <a:spLocks noChangeArrowheads="1"/>
          </p:cNvSpPr>
          <p:nvPr/>
        </p:nvSpPr>
        <p:spPr bwMode="auto">
          <a:xfrm>
            <a:off x="7086600" y="6400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a:solidFill>
                  <a:srgbClr val="FFFFFF"/>
                </a:solidFill>
                <a:latin typeface="Arial" charset="0"/>
              </a:rPr>
              <a:t>7-</a:t>
            </a:r>
            <a:fld id="{4D234790-165F-4911-BDC5-EF31207F8C38}" type="slidenum">
              <a:rPr lang="en-US" sz="1400">
                <a:solidFill>
                  <a:srgbClr val="FFFFFF"/>
                </a:solidFill>
                <a:latin typeface="Arial" charset="0"/>
              </a:rPr>
              <a:pPr algn="r"/>
              <a:t>60</a:t>
            </a:fld>
            <a:r>
              <a:rPr lang="en-US" sz="1400">
                <a:solidFill>
                  <a:srgbClr val="FFFFFF"/>
                </a:solidFill>
                <a:latin typeface="Arial" charset="0"/>
              </a:rPr>
              <a:t>-Rx410-EP</a:t>
            </a:r>
          </a:p>
        </p:txBody>
      </p:sp>
      <p:sp>
        <p:nvSpPr>
          <p:cNvPr id="5" name="Text Box 6"/>
          <p:cNvSpPr txBox="1">
            <a:spLocks noChangeArrowheads="1"/>
          </p:cNvSpPr>
          <p:nvPr/>
        </p:nvSpPr>
        <p:spPr bwMode="auto">
          <a:xfrm>
            <a:off x="0" y="5356412"/>
            <a:ext cx="9144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dirty="0">
                <a:solidFill>
                  <a:srgbClr val="000066"/>
                </a:solidFill>
              </a:rPr>
              <a:t>Amanda </a:t>
            </a:r>
            <a:r>
              <a:rPr lang="en-US" sz="2000" b="1" dirty="0" err="1">
                <a:solidFill>
                  <a:srgbClr val="000066"/>
                </a:solidFill>
              </a:rPr>
              <a:t>Graning</a:t>
            </a:r>
            <a:r>
              <a:rPr lang="en-US" sz="2000" b="1" dirty="0">
                <a:solidFill>
                  <a:srgbClr val="000066"/>
                </a:solidFill>
              </a:rPr>
              <a:t> and others….</a:t>
            </a:r>
          </a:p>
          <a:p>
            <a:pPr algn="ctr" eaLnBrk="1" hangingPunct="1"/>
            <a:r>
              <a:rPr lang="en-US" sz="2000" b="1" dirty="0">
                <a:solidFill>
                  <a:srgbClr val="000066"/>
                </a:solidFill>
              </a:rPr>
              <a:t>National Weather Service </a:t>
            </a:r>
            <a:br>
              <a:rPr lang="en-US" sz="2000" b="1" dirty="0">
                <a:solidFill>
                  <a:srgbClr val="000066"/>
                </a:solidFill>
              </a:rPr>
            </a:br>
            <a:r>
              <a:rPr lang="en-US" sz="2000" b="1" dirty="0">
                <a:solidFill>
                  <a:srgbClr val="000066"/>
                </a:solidFill>
              </a:rPr>
              <a:t>Duluth, MN</a:t>
            </a:r>
          </a:p>
        </p:txBody>
      </p:sp>
      <p:pic>
        <p:nvPicPr>
          <p:cNvPr id="8" name="Picture 9" descr="nwslogo100dpi_yellow_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9308" y="5545324"/>
            <a:ext cx="971783" cy="946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NOAA_t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93066" y="5545324"/>
            <a:ext cx="943709"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561766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7" descr="florence_fire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9165" y="2408545"/>
            <a:ext cx="3672008" cy="275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a:xfrm>
            <a:off x="107576" y="716856"/>
            <a:ext cx="9036424" cy="838200"/>
          </a:xfrm>
        </p:spPr>
        <p:txBody>
          <a:bodyPr/>
          <a:lstStyle/>
          <a:p>
            <a:pPr eaLnBrk="1" hangingPunct="1"/>
            <a:r>
              <a:rPr lang="en-US" dirty="0"/>
              <a:t>Dispersion Meteorology Terms</a:t>
            </a:r>
          </a:p>
        </p:txBody>
      </p:sp>
      <p:sp>
        <p:nvSpPr>
          <p:cNvPr id="7172" name="Rectangle 3"/>
          <p:cNvSpPr>
            <a:spLocks noGrp="1" noChangeArrowheads="1"/>
          </p:cNvSpPr>
          <p:nvPr>
            <p:ph type="body" idx="1"/>
          </p:nvPr>
        </p:nvSpPr>
        <p:spPr>
          <a:xfrm>
            <a:off x="399650" y="1754281"/>
            <a:ext cx="6934200" cy="4379819"/>
          </a:xfrm>
        </p:spPr>
        <p:txBody>
          <a:bodyPr/>
          <a:lstStyle/>
          <a:p>
            <a:pPr eaLnBrk="1" hangingPunct="1"/>
            <a:r>
              <a:rPr lang="en-US" dirty="0"/>
              <a:t>Atmospheric Stability</a:t>
            </a:r>
          </a:p>
          <a:p>
            <a:pPr eaLnBrk="1" hangingPunct="1"/>
            <a:r>
              <a:rPr lang="en-US" dirty="0"/>
              <a:t>Lapse Rates</a:t>
            </a:r>
          </a:p>
          <a:p>
            <a:pPr eaLnBrk="1" hangingPunct="1"/>
            <a:r>
              <a:rPr lang="en-US" dirty="0"/>
              <a:t>Inversions</a:t>
            </a:r>
          </a:p>
          <a:p>
            <a:pPr eaLnBrk="1" hangingPunct="1"/>
            <a:r>
              <a:rPr lang="en-US" dirty="0"/>
              <a:t>Lifting Processes</a:t>
            </a:r>
          </a:p>
          <a:p>
            <a:pPr eaLnBrk="1" hangingPunct="1"/>
            <a:r>
              <a:rPr lang="en-US" dirty="0"/>
              <a:t>Mixing Heights</a:t>
            </a:r>
          </a:p>
          <a:p>
            <a:pPr eaLnBrk="1" hangingPunct="1"/>
            <a:r>
              <a:rPr lang="en-US" dirty="0"/>
              <a:t>Wind &amp; Wind Shear</a:t>
            </a:r>
          </a:p>
          <a:p>
            <a:pPr eaLnBrk="1" hangingPunct="1"/>
            <a:r>
              <a:rPr lang="en-US" dirty="0"/>
              <a:t>Dispersion/Ventilation</a:t>
            </a:r>
          </a:p>
        </p:txBody>
      </p:sp>
    </p:spTree>
    <p:extLst>
      <p:ext uri="{BB962C8B-B14F-4D97-AF65-F5344CB8AC3E}">
        <p14:creationId xmlns:p14="http://schemas.microsoft.com/office/powerpoint/2010/main" val="203016782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356" y="1847370"/>
            <a:ext cx="8229600" cy="1143000"/>
          </a:xfrm>
        </p:spPr>
        <p:txBody>
          <a:bodyPr/>
          <a:lstStyle/>
          <a:p>
            <a:r>
              <a:rPr lang="en-US" dirty="0"/>
              <a:t>Quick Weather Basics Review</a:t>
            </a:r>
          </a:p>
        </p:txBody>
      </p:sp>
    </p:spTree>
    <p:extLst>
      <p:ext uri="{BB962C8B-B14F-4D97-AF65-F5344CB8AC3E}">
        <p14:creationId xmlns:p14="http://schemas.microsoft.com/office/powerpoint/2010/main" val="1187128156"/>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F:\OfficeData\Focal Point Data\FIRE WEATHER\Graphics\AtmosphereProfi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638" y="1243529"/>
            <a:ext cx="3556748" cy="47423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descr="Atmosphere Temp Profile - Closeup"/>
          <p:cNvPicPr>
            <a:picLocks noChangeAspect="1" noChangeArrowheads="1"/>
          </p:cNvPicPr>
          <p:nvPr/>
        </p:nvPicPr>
        <p:blipFill rotWithShape="1">
          <a:blip r:embed="rId3">
            <a:extLst>
              <a:ext uri="{28A0092B-C50C-407E-A947-70E740481C1C}">
                <a14:useLocalDpi xmlns:a14="http://schemas.microsoft.com/office/drawing/2010/main" val="0"/>
              </a:ext>
            </a:extLst>
          </a:blip>
          <a:srcRect t="6595"/>
          <a:stretch/>
        </p:blipFill>
        <p:spPr bwMode="auto">
          <a:xfrm>
            <a:off x="4387582" y="1267863"/>
            <a:ext cx="4504473" cy="47179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Line 4"/>
          <p:cNvSpPr>
            <a:spLocks noChangeShapeType="1"/>
          </p:cNvSpPr>
          <p:nvPr/>
        </p:nvSpPr>
        <p:spPr bwMode="auto">
          <a:xfrm flipH="1">
            <a:off x="5261915" y="5408918"/>
            <a:ext cx="1828800" cy="0"/>
          </a:xfrm>
          <a:prstGeom prst="line">
            <a:avLst/>
          </a:prstGeom>
          <a:noFill/>
          <a:ln w="85725">
            <a:solidFill>
              <a:srgbClr val="0000CC"/>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5" name="Text Box 5"/>
          <p:cNvSpPr txBox="1">
            <a:spLocks noChangeArrowheads="1"/>
          </p:cNvSpPr>
          <p:nvPr/>
        </p:nvSpPr>
        <p:spPr bwMode="auto">
          <a:xfrm>
            <a:off x="4841609" y="4446491"/>
            <a:ext cx="23182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dirty="0">
                <a:solidFill>
                  <a:srgbClr val="0000CC"/>
                </a:solidFill>
                <a:latin typeface="Arial Narrow" pitchFamily="34" charset="0"/>
              </a:rPr>
              <a:t>     Atmosphere</a:t>
            </a:r>
            <a:br>
              <a:rPr lang="en-US" b="1" dirty="0">
                <a:solidFill>
                  <a:srgbClr val="0000CC"/>
                </a:solidFill>
                <a:latin typeface="Arial Narrow" pitchFamily="34" charset="0"/>
              </a:rPr>
            </a:br>
            <a:r>
              <a:rPr lang="en-US" b="1" dirty="0">
                <a:solidFill>
                  <a:srgbClr val="0000CC"/>
                </a:solidFill>
                <a:latin typeface="Arial Narrow" pitchFamily="34" charset="0"/>
              </a:rPr>
              <a:t>Cools with Height</a:t>
            </a:r>
          </a:p>
        </p:txBody>
      </p:sp>
      <p:sp>
        <p:nvSpPr>
          <p:cNvPr id="2" name="Rounded Rectangle 1"/>
          <p:cNvSpPr/>
          <p:nvPr/>
        </p:nvSpPr>
        <p:spPr>
          <a:xfrm>
            <a:off x="145997" y="5577167"/>
            <a:ext cx="3849700" cy="477851"/>
          </a:xfrm>
          <a:prstGeom prst="roundRect">
            <a:avLst/>
          </a:prstGeom>
          <a:noFill/>
          <a:ln w="539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7" name="Title 1"/>
          <p:cNvSpPr txBox="1">
            <a:spLocks/>
          </p:cNvSpPr>
          <p:nvPr/>
        </p:nvSpPr>
        <p:spPr bwMode="auto">
          <a:xfrm>
            <a:off x="449515" y="441192"/>
            <a:ext cx="8229600" cy="733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a:lstStyle>
          <a:p>
            <a:r>
              <a:rPr lang="en-US" dirty="0"/>
              <a:t>The Troposphere</a:t>
            </a:r>
          </a:p>
        </p:txBody>
      </p:sp>
    </p:spTree>
    <p:extLst>
      <p:ext uri="{BB962C8B-B14F-4D97-AF65-F5344CB8AC3E}">
        <p14:creationId xmlns:p14="http://schemas.microsoft.com/office/powerpoint/2010/main" val="42745960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atm stability"/>
          <p:cNvPicPr>
            <a:picLocks noChangeAspect="1" noChangeArrowheads="1"/>
          </p:cNvPicPr>
          <p:nvPr/>
        </p:nvPicPr>
        <p:blipFill rotWithShape="1">
          <a:blip r:embed="rId2">
            <a:extLst>
              <a:ext uri="{28A0092B-C50C-407E-A947-70E740481C1C}">
                <a14:useLocalDpi xmlns:a14="http://schemas.microsoft.com/office/drawing/2010/main" val="0"/>
              </a:ext>
            </a:extLst>
          </a:blip>
          <a:srcRect l="11988" t="38768" r="15806" b="18889"/>
          <a:stretch/>
        </p:blipFill>
        <p:spPr bwMode="auto">
          <a:xfrm>
            <a:off x="1052713" y="2551100"/>
            <a:ext cx="6685110" cy="2903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p:cNvSpPr>
            <a:spLocks noGrp="1" noChangeArrowheads="1"/>
          </p:cNvSpPr>
          <p:nvPr>
            <p:ph type="title"/>
          </p:nvPr>
        </p:nvSpPr>
        <p:spPr>
          <a:xfrm>
            <a:off x="472568" y="369555"/>
            <a:ext cx="8229600" cy="826674"/>
          </a:xfrm>
        </p:spPr>
        <p:txBody>
          <a:bodyPr/>
          <a:lstStyle/>
          <a:p>
            <a:pPr eaLnBrk="1" hangingPunct="1"/>
            <a:r>
              <a:rPr lang="en-US" dirty="0"/>
              <a:t>Atmospheric Stability</a:t>
            </a:r>
          </a:p>
        </p:txBody>
      </p:sp>
      <p:sp>
        <p:nvSpPr>
          <p:cNvPr id="8196" name="Rectangle 3"/>
          <p:cNvSpPr>
            <a:spLocks noGrp="1" noChangeArrowheads="1"/>
          </p:cNvSpPr>
          <p:nvPr>
            <p:ph type="body" idx="1"/>
          </p:nvPr>
        </p:nvSpPr>
        <p:spPr>
          <a:xfrm>
            <a:off x="1943300" y="1005568"/>
            <a:ext cx="7200699" cy="914400"/>
          </a:xfrm>
        </p:spPr>
        <p:txBody>
          <a:bodyPr/>
          <a:lstStyle/>
          <a:p>
            <a:pPr eaLnBrk="1" hangingPunct="1">
              <a:buFontTx/>
              <a:buNone/>
            </a:pPr>
            <a:r>
              <a:rPr lang="en-US" sz="2800" dirty="0"/>
              <a:t>   </a:t>
            </a:r>
            <a:r>
              <a:rPr lang="en-US" sz="2400" dirty="0"/>
              <a:t>The degree to which </a:t>
            </a:r>
            <a:r>
              <a:rPr lang="en-US" sz="2400" i="1" dirty="0">
                <a:solidFill>
                  <a:srgbClr val="C00000"/>
                </a:solidFill>
                <a:effectLst>
                  <a:outerShdw blurRad="38100" dist="38100" dir="2700000" algn="tl">
                    <a:srgbClr val="000000">
                      <a:alpha val="43137"/>
                    </a:srgbClr>
                  </a:outerShdw>
                </a:effectLst>
              </a:rPr>
              <a:t>vertical motion </a:t>
            </a:r>
            <a:r>
              <a:rPr lang="en-US" sz="2400" dirty="0"/>
              <a:t>in the atmosphere is enhanced or suppressed</a:t>
            </a:r>
          </a:p>
        </p:txBody>
      </p:sp>
      <p:sp>
        <p:nvSpPr>
          <p:cNvPr id="15365" name="Line 5"/>
          <p:cNvSpPr>
            <a:spLocks noChangeShapeType="1"/>
          </p:cNvSpPr>
          <p:nvPr/>
        </p:nvSpPr>
        <p:spPr bwMode="auto">
          <a:xfrm flipV="1">
            <a:off x="2667000" y="3092824"/>
            <a:ext cx="0" cy="1066800"/>
          </a:xfrm>
          <a:prstGeom prst="line">
            <a:avLst/>
          </a:prstGeom>
          <a:noFill/>
          <a:ln w="63500">
            <a:solidFill>
              <a:srgbClr val="C00000"/>
            </a:solidFill>
            <a:round/>
            <a:headEnd/>
            <a:tailEnd type="triangle" w="med" len="med"/>
          </a:ln>
          <a:effectLst>
            <a:outerShdw blurRad="50800" dist="38100" dir="5400000" algn="t"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15367" name="Text Box 7"/>
          <p:cNvSpPr txBox="1">
            <a:spLocks noChangeArrowheads="1"/>
          </p:cNvSpPr>
          <p:nvPr/>
        </p:nvSpPr>
        <p:spPr bwMode="auto">
          <a:xfrm>
            <a:off x="1316038" y="5570284"/>
            <a:ext cx="27225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2000" b="1" dirty="0">
                <a:solidFill>
                  <a:srgbClr val="000000"/>
                </a:solidFill>
                <a:latin typeface="Arial" charset="0"/>
              </a:rPr>
              <a:t>Air </a:t>
            </a:r>
            <a:r>
              <a:rPr lang="en-US" sz="2000" b="1" dirty="0">
                <a:solidFill>
                  <a:srgbClr val="FF0000"/>
                </a:solidFill>
                <a:effectLst>
                  <a:outerShdw blurRad="38100" dist="38100" dir="2700000" algn="tl">
                    <a:srgbClr val="000000">
                      <a:alpha val="43137"/>
                    </a:srgbClr>
                  </a:outerShdw>
                </a:effectLst>
                <a:latin typeface="Arial" charset="0"/>
              </a:rPr>
              <a:t>warmer</a:t>
            </a:r>
            <a:r>
              <a:rPr lang="en-US" sz="2000" b="1" dirty="0">
                <a:solidFill>
                  <a:srgbClr val="000000"/>
                </a:solidFill>
                <a:latin typeface="Arial" charset="0"/>
              </a:rPr>
              <a:t> than </a:t>
            </a:r>
            <a:br>
              <a:rPr lang="en-US" sz="2000" b="1" dirty="0">
                <a:solidFill>
                  <a:srgbClr val="000000"/>
                </a:solidFill>
                <a:latin typeface="Arial" charset="0"/>
              </a:rPr>
            </a:br>
            <a:r>
              <a:rPr lang="en-US" sz="2000" b="1" dirty="0">
                <a:solidFill>
                  <a:srgbClr val="000000"/>
                </a:solidFill>
                <a:latin typeface="Arial" charset="0"/>
              </a:rPr>
              <a:t>surrounding air rises</a:t>
            </a:r>
          </a:p>
        </p:txBody>
      </p:sp>
      <p:sp>
        <p:nvSpPr>
          <p:cNvPr id="15368" name="Text Box 8"/>
          <p:cNvSpPr txBox="1">
            <a:spLocks noChangeArrowheads="1"/>
          </p:cNvSpPr>
          <p:nvPr/>
        </p:nvSpPr>
        <p:spPr bwMode="auto">
          <a:xfrm>
            <a:off x="4794249" y="5570284"/>
            <a:ext cx="27797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2000" b="1" dirty="0">
                <a:solidFill>
                  <a:srgbClr val="000000"/>
                </a:solidFill>
                <a:latin typeface="Arial" charset="0"/>
              </a:rPr>
              <a:t>Air </a:t>
            </a:r>
            <a:r>
              <a:rPr lang="en-US" sz="2000" b="1" dirty="0">
                <a:solidFill>
                  <a:srgbClr val="0000CC"/>
                </a:solidFill>
                <a:latin typeface="Arial" charset="0"/>
              </a:rPr>
              <a:t>cooler</a:t>
            </a:r>
            <a:r>
              <a:rPr lang="en-US" sz="2000" b="1" dirty="0">
                <a:solidFill>
                  <a:srgbClr val="000000"/>
                </a:solidFill>
                <a:latin typeface="Arial" charset="0"/>
              </a:rPr>
              <a:t> than </a:t>
            </a:r>
            <a:br>
              <a:rPr lang="en-US" sz="2000" b="1" dirty="0">
                <a:solidFill>
                  <a:srgbClr val="000000"/>
                </a:solidFill>
                <a:latin typeface="Arial" charset="0"/>
              </a:rPr>
            </a:br>
            <a:r>
              <a:rPr lang="en-US" sz="2000" b="1" dirty="0">
                <a:solidFill>
                  <a:srgbClr val="000000"/>
                </a:solidFill>
                <a:latin typeface="Arial" charset="0"/>
              </a:rPr>
              <a:t>surrounding air sinks</a:t>
            </a:r>
          </a:p>
        </p:txBody>
      </p:sp>
      <p:sp>
        <p:nvSpPr>
          <p:cNvPr id="8201" name="Rectangle 10"/>
          <p:cNvSpPr>
            <a:spLocks noChangeArrowheads="1"/>
          </p:cNvSpPr>
          <p:nvPr/>
        </p:nvSpPr>
        <p:spPr bwMode="auto">
          <a:xfrm>
            <a:off x="7086600" y="6393116"/>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a:solidFill>
                  <a:srgbClr val="000000"/>
                </a:solidFill>
                <a:latin typeface="Arial" charset="0"/>
              </a:rPr>
              <a:t>7-</a:t>
            </a:r>
            <a:fld id="{767D04A8-EFFE-4B4F-9A56-7F43D63DE82E}" type="slidenum">
              <a:rPr lang="en-US" sz="1400">
                <a:solidFill>
                  <a:srgbClr val="000000"/>
                </a:solidFill>
                <a:latin typeface="Arial" charset="0"/>
              </a:rPr>
              <a:pPr algn="r"/>
              <a:t>64</a:t>
            </a:fld>
            <a:r>
              <a:rPr lang="en-US" sz="1400">
                <a:solidFill>
                  <a:srgbClr val="000000"/>
                </a:solidFill>
                <a:latin typeface="Arial" charset="0"/>
              </a:rPr>
              <a:t>-Rx410-EP</a:t>
            </a:r>
          </a:p>
        </p:txBody>
      </p:sp>
      <p:pic>
        <p:nvPicPr>
          <p:cNvPr id="130051" name="Picture 3" descr="C:\Users\amanda.graning\AppData\Local\Microsoft\Windows\Temporary Internet Files\Content.IE5\A2KX7EJV\MP900442357[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7425"/>
          <a:stretch/>
        </p:blipFill>
        <p:spPr bwMode="auto">
          <a:xfrm>
            <a:off x="3654005" y="1919969"/>
            <a:ext cx="1482525" cy="20830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Line 5"/>
          <p:cNvSpPr>
            <a:spLocks noChangeShapeType="1"/>
          </p:cNvSpPr>
          <p:nvPr/>
        </p:nvSpPr>
        <p:spPr bwMode="auto">
          <a:xfrm>
            <a:off x="6054377" y="3944471"/>
            <a:ext cx="0" cy="1017814"/>
          </a:xfrm>
          <a:prstGeom prst="line">
            <a:avLst/>
          </a:prstGeom>
          <a:noFill/>
          <a:ln w="63500">
            <a:solidFill>
              <a:srgbClr val="0000CC"/>
            </a:solidFill>
            <a:round/>
            <a:headEnd/>
            <a:tailEnd type="triangle" w="med" len="med"/>
          </a:ln>
          <a:effectLst>
            <a:outerShdw blurRad="50800" dist="38100" dir="5400000" algn="t"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13" name="Text Box 8"/>
          <p:cNvSpPr txBox="1">
            <a:spLocks noChangeArrowheads="1"/>
          </p:cNvSpPr>
          <p:nvPr/>
        </p:nvSpPr>
        <p:spPr bwMode="auto">
          <a:xfrm>
            <a:off x="369594" y="1160610"/>
            <a:ext cx="1781175" cy="461963"/>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b="1" dirty="0">
                <a:solidFill>
                  <a:srgbClr val="FFFFFF"/>
                </a:solidFill>
              </a:rPr>
              <a:t>Definition:</a:t>
            </a:r>
          </a:p>
        </p:txBody>
      </p:sp>
    </p:spTree>
    <p:extLst>
      <p:ext uri="{BB962C8B-B14F-4D97-AF65-F5344CB8AC3E}">
        <p14:creationId xmlns:p14="http://schemas.microsoft.com/office/powerpoint/2010/main" val="15243965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4" fill="hold" grpId="0" nodeType="clickEffect">
                                  <p:stCondLst>
                                    <p:cond delay="0"/>
                                  </p:stCondLst>
                                  <p:childTnLst>
                                    <p:set>
                                      <p:cBhvr>
                                        <p:cTn id="6" dur="1" fill="hold">
                                          <p:stCondLst>
                                            <p:cond delay="0"/>
                                          </p:stCondLst>
                                        </p:cTn>
                                        <p:tgtEl>
                                          <p:spTgt spid="15365"/>
                                        </p:tgtEl>
                                        <p:attrNameLst>
                                          <p:attrName>style.visibility</p:attrName>
                                        </p:attrNameLst>
                                      </p:cBhvr>
                                      <p:to>
                                        <p:strVal val="visible"/>
                                      </p:to>
                                    </p:set>
                                    <p:anim calcmode="lin" valueType="num">
                                      <p:cBhvr>
                                        <p:cTn id="7" dur="500" fill="hold"/>
                                        <p:tgtEl>
                                          <p:spTgt spid="15365"/>
                                        </p:tgtEl>
                                        <p:attrNameLst>
                                          <p:attrName>ppt_x</p:attrName>
                                        </p:attrNameLst>
                                      </p:cBhvr>
                                      <p:tavLst>
                                        <p:tav tm="0">
                                          <p:val>
                                            <p:strVal val="#ppt_x"/>
                                          </p:val>
                                        </p:tav>
                                        <p:tav tm="100000">
                                          <p:val>
                                            <p:strVal val="#ppt_x"/>
                                          </p:val>
                                        </p:tav>
                                      </p:tavLst>
                                    </p:anim>
                                    <p:anim calcmode="lin" valueType="num">
                                      <p:cBhvr>
                                        <p:cTn id="8" dur="500" fill="hold"/>
                                        <p:tgtEl>
                                          <p:spTgt spid="15365"/>
                                        </p:tgtEl>
                                        <p:attrNameLst>
                                          <p:attrName>ppt_y</p:attrName>
                                        </p:attrNameLst>
                                      </p:cBhvr>
                                      <p:tavLst>
                                        <p:tav tm="0">
                                          <p:val>
                                            <p:strVal val="#ppt_y+#ppt_h/2"/>
                                          </p:val>
                                        </p:tav>
                                        <p:tav tm="100000">
                                          <p:val>
                                            <p:strVal val="#ppt_y"/>
                                          </p:val>
                                        </p:tav>
                                      </p:tavLst>
                                    </p:anim>
                                    <p:anim calcmode="lin" valueType="num">
                                      <p:cBhvr>
                                        <p:cTn id="9" dur="500" fill="hold"/>
                                        <p:tgtEl>
                                          <p:spTgt spid="15365"/>
                                        </p:tgtEl>
                                        <p:attrNameLst>
                                          <p:attrName>ppt_w</p:attrName>
                                        </p:attrNameLst>
                                      </p:cBhvr>
                                      <p:tavLst>
                                        <p:tav tm="0">
                                          <p:val>
                                            <p:strVal val="#ppt_w"/>
                                          </p:val>
                                        </p:tav>
                                        <p:tav tm="100000">
                                          <p:val>
                                            <p:strVal val="#ppt_w"/>
                                          </p:val>
                                        </p:tav>
                                      </p:tavLst>
                                    </p:anim>
                                    <p:anim calcmode="lin" valueType="num">
                                      <p:cBhvr>
                                        <p:cTn id="10" dur="500" fill="hold"/>
                                        <p:tgtEl>
                                          <p:spTgt spid="15365"/>
                                        </p:tgtEl>
                                        <p:attrNameLst>
                                          <p:attrName>ppt_h</p:attrName>
                                        </p:attrNameLst>
                                      </p:cBhvr>
                                      <p:tavLst>
                                        <p:tav tm="0">
                                          <p:val>
                                            <p:fltVal val="0"/>
                                          </p:val>
                                        </p:tav>
                                        <p:tav tm="100000">
                                          <p:val>
                                            <p:strVal val="#ppt_h"/>
                                          </p:val>
                                        </p:tav>
                                      </p:tavLst>
                                    </p:anim>
                                  </p:childTnLst>
                                </p:cTn>
                              </p:par>
                              <p:par>
                                <p:cTn id="11" presetID="1" presetClass="entr" presetSubtype="0" fill="hold" grpId="0" nodeType="withEffect">
                                  <p:stCondLst>
                                    <p:cond delay="0"/>
                                  </p:stCondLst>
                                  <p:childTnLst>
                                    <p:set>
                                      <p:cBhvr>
                                        <p:cTn id="12" dur="1" fill="hold">
                                          <p:stCondLst>
                                            <p:cond delay="499"/>
                                          </p:stCondLst>
                                        </p:cTn>
                                        <p:tgtEl>
                                          <p:spTgt spid="15367"/>
                                        </p:tgtEl>
                                        <p:attrNameLst>
                                          <p:attrName>style.visibility</p:attrName>
                                        </p:attrNameLst>
                                      </p:cBhvr>
                                      <p:to>
                                        <p:strVal val="visible"/>
                                      </p:to>
                                    </p:set>
                                  </p:childTnLst>
                                </p:cTn>
                              </p:par>
                            </p:childTnLst>
                          </p:cTn>
                        </p:par>
                      </p:childTnLst>
                    </p:cTn>
                  </p:par>
                  <p:par>
                    <p:cTn id="13" fill="hold">
                      <p:stCondLst>
                        <p:cond delay="indefinite"/>
                      </p:stCondLst>
                      <p:childTnLst>
                        <p:par>
                          <p:cTn id="14" fill="hold" nodeType="after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5368"/>
                                        </p:tgtEl>
                                        <p:attrNameLst>
                                          <p:attrName>style.visibility</p:attrName>
                                        </p:attrNameLst>
                                      </p:cBhvr>
                                      <p:to>
                                        <p:strVal val="visible"/>
                                      </p:to>
                                    </p:set>
                                  </p:childTnLst>
                                </p:cTn>
                              </p:par>
                            </p:childTnLst>
                          </p:cTn>
                        </p:par>
                        <p:par>
                          <p:cTn id="17" fill="hold">
                            <p:stCondLst>
                              <p:cond delay="500"/>
                            </p:stCondLst>
                            <p:childTnLst>
                              <p:par>
                                <p:cTn id="18" presetID="17" presetClass="entr" presetSubtype="4"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ppt_h/2"/>
                                          </p:val>
                                        </p:tav>
                                        <p:tav tm="100000">
                                          <p:val>
                                            <p:strVal val="#ppt_y"/>
                                          </p:val>
                                        </p:tav>
                                      </p:tavLst>
                                    </p:anim>
                                    <p:anim calcmode="lin" valueType="num">
                                      <p:cBhvr>
                                        <p:cTn id="22" dur="500" fill="hold"/>
                                        <p:tgtEl>
                                          <p:spTgt spid="12"/>
                                        </p:tgtEl>
                                        <p:attrNameLst>
                                          <p:attrName>ppt_w</p:attrName>
                                        </p:attrNameLst>
                                      </p:cBhvr>
                                      <p:tavLst>
                                        <p:tav tm="0">
                                          <p:val>
                                            <p:strVal val="#ppt_w"/>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30051"/>
                                        </p:tgtEl>
                                        <p:attrNameLst>
                                          <p:attrName>style.visibility</p:attrName>
                                        </p:attrNameLst>
                                      </p:cBhvr>
                                      <p:to>
                                        <p:strVal val="visible"/>
                                      </p:to>
                                    </p:set>
                                    <p:anim calcmode="lin" valueType="num">
                                      <p:cBhvr additive="base">
                                        <p:cTn id="28" dur="500" fill="hold"/>
                                        <p:tgtEl>
                                          <p:spTgt spid="130051"/>
                                        </p:tgtEl>
                                        <p:attrNameLst>
                                          <p:attrName>ppt_x</p:attrName>
                                        </p:attrNameLst>
                                      </p:cBhvr>
                                      <p:tavLst>
                                        <p:tav tm="0">
                                          <p:val>
                                            <p:strVal val="#ppt_x"/>
                                          </p:val>
                                        </p:tav>
                                        <p:tav tm="100000">
                                          <p:val>
                                            <p:strVal val="#ppt_x"/>
                                          </p:val>
                                        </p:tav>
                                      </p:tavLst>
                                    </p:anim>
                                    <p:anim calcmode="lin" valueType="num">
                                      <p:cBhvr additive="base">
                                        <p:cTn id="29" dur="500" fill="hold"/>
                                        <p:tgtEl>
                                          <p:spTgt spid="130051"/>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animBg="1"/>
      <p:bldP spid="15367" grpId="0" autoUpdateAnimBg="0"/>
      <p:bldP spid="15368" grpId="0" autoUpdateAnimBg="0"/>
      <p:bldP spid="12" grpId="0" animBg="1"/>
      <p:bldP spid="1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6" name="Text Box 4"/>
          <p:cNvSpPr txBox="1">
            <a:spLocks noChangeArrowheads="1"/>
          </p:cNvSpPr>
          <p:nvPr/>
        </p:nvSpPr>
        <p:spPr bwMode="auto">
          <a:xfrm>
            <a:off x="2523331" y="3756600"/>
            <a:ext cx="4375150"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71842" dir="2700000" algn="ctr" rotWithShape="0">
                    <a:schemeClr val="tx1"/>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b="1" u="sng" dirty="0">
                <a:solidFill>
                  <a:srgbClr val="333399"/>
                </a:solidFill>
              </a:rPr>
              <a:t>Stable Atmosphere</a:t>
            </a:r>
            <a:endParaRPr lang="en-US" sz="3200" b="1" dirty="0">
              <a:solidFill>
                <a:srgbClr val="000000"/>
              </a:solidFill>
            </a:endParaRPr>
          </a:p>
        </p:txBody>
      </p:sp>
      <p:sp>
        <p:nvSpPr>
          <p:cNvPr id="172037" name="Text Box 5"/>
          <p:cNvSpPr txBox="1">
            <a:spLocks noChangeArrowheads="1"/>
          </p:cNvSpPr>
          <p:nvPr/>
        </p:nvSpPr>
        <p:spPr bwMode="auto">
          <a:xfrm>
            <a:off x="2523331" y="2514599"/>
            <a:ext cx="4554538"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71842" dir="2700000" algn="ctr" rotWithShape="0">
                    <a:schemeClr val="tx1"/>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b="1" u="sng" dirty="0">
                <a:solidFill>
                  <a:srgbClr val="333399"/>
                </a:solidFill>
              </a:rPr>
              <a:t>Unstable Atmosphere</a:t>
            </a:r>
            <a:endParaRPr lang="en-US" sz="3200" b="1" dirty="0">
              <a:solidFill>
                <a:srgbClr val="000000"/>
              </a:solidFill>
            </a:endParaRPr>
          </a:p>
        </p:txBody>
      </p:sp>
      <p:sp>
        <p:nvSpPr>
          <p:cNvPr id="18436" name="Text Box 6"/>
          <p:cNvSpPr txBox="1">
            <a:spLocks noChangeArrowheads="1"/>
          </p:cNvSpPr>
          <p:nvPr/>
        </p:nvSpPr>
        <p:spPr bwMode="auto">
          <a:xfrm>
            <a:off x="1312068" y="1155700"/>
            <a:ext cx="7155657" cy="769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71842" dir="2700000" algn="ctr" rotWithShape="0">
                    <a:schemeClr val="tx1"/>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4400" b="1" dirty="0">
                <a:solidFill>
                  <a:srgbClr val="333399"/>
                </a:solidFill>
              </a:rPr>
              <a:t> Three Types of Stability</a:t>
            </a:r>
          </a:p>
        </p:txBody>
      </p:sp>
      <p:sp>
        <p:nvSpPr>
          <p:cNvPr id="172039" name="Text Box 7"/>
          <p:cNvSpPr txBox="1">
            <a:spLocks noChangeArrowheads="1"/>
          </p:cNvSpPr>
          <p:nvPr/>
        </p:nvSpPr>
        <p:spPr bwMode="auto">
          <a:xfrm>
            <a:off x="2489199" y="5042475"/>
            <a:ext cx="4276725"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71842" dir="2700000" algn="ctr" rotWithShape="0">
                    <a:schemeClr val="tx1"/>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b="1" u="sng" dirty="0">
                <a:solidFill>
                  <a:srgbClr val="333399"/>
                </a:solidFill>
              </a:rPr>
              <a:t>Neutral Atmosphere</a:t>
            </a:r>
            <a:endParaRPr lang="en-US" sz="3200" b="1" dirty="0">
              <a:solidFill>
                <a:srgbClr val="000000"/>
              </a:solidFill>
            </a:endParaRPr>
          </a:p>
        </p:txBody>
      </p:sp>
    </p:spTree>
    <p:extLst>
      <p:ext uri="{BB962C8B-B14F-4D97-AF65-F5344CB8AC3E}">
        <p14:creationId xmlns:p14="http://schemas.microsoft.com/office/powerpoint/2010/main" val="14468144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2037"/>
                                        </p:tgtEl>
                                        <p:attrNameLst>
                                          <p:attrName>style.visibility</p:attrName>
                                        </p:attrNameLst>
                                      </p:cBhvr>
                                      <p:to>
                                        <p:strVal val="visible"/>
                                      </p:to>
                                    </p:set>
                                    <p:animEffect transition="in" filter="wipe(left)">
                                      <p:cBhvr>
                                        <p:cTn id="7" dur="500"/>
                                        <p:tgtEl>
                                          <p:spTgt spid="1720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2036"/>
                                        </p:tgtEl>
                                        <p:attrNameLst>
                                          <p:attrName>style.visibility</p:attrName>
                                        </p:attrNameLst>
                                      </p:cBhvr>
                                      <p:to>
                                        <p:strVal val="visible"/>
                                      </p:to>
                                    </p:set>
                                    <p:animEffect transition="in" filter="wipe(left)">
                                      <p:cBhvr>
                                        <p:cTn id="12" dur="500"/>
                                        <p:tgtEl>
                                          <p:spTgt spid="1720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2039"/>
                                        </p:tgtEl>
                                        <p:attrNameLst>
                                          <p:attrName>style.visibility</p:attrName>
                                        </p:attrNameLst>
                                      </p:cBhvr>
                                      <p:to>
                                        <p:strVal val="visible"/>
                                      </p:to>
                                    </p:set>
                                    <p:animEffect transition="in" filter="wipe(left)">
                                      <p:cBhvr>
                                        <p:cTn id="17" dur="500"/>
                                        <p:tgtEl>
                                          <p:spTgt spid="172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6" grpId="0"/>
      <p:bldP spid="172037" grpId="0"/>
      <p:bldP spid="172039"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80253" y="381000"/>
            <a:ext cx="8229600" cy="940654"/>
          </a:xfrm>
        </p:spPr>
        <p:txBody>
          <a:bodyPr/>
          <a:lstStyle/>
          <a:p>
            <a:pPr eaLnBrk="1" hangingPunct="1"/>
            <a:r>
              <a:rPr lang="en-US" dirty="0"/>
              <a:t>Unstable Atmosphere</a:t>
            </a:r>
          </a:p>
        </p:txBody>
      </p:sp>
      <p:sp>
        <p:nvSpPr>
          <p:cNvPr id="10243" name="Rectangle 3"/>
          <p:cNvSpPr>
            <a:spLocks noGrp="1" noChangeArrowheads="1"/>
          </p:cNvSpPr>
          <p:nvPr>
            <p:ph type="body" idx="1"/>
          </p:nvPr>
        </p:nvSpPr>
        <p:spPr>
          <a:xfrm>
            <a:off x="152400" y="1595077"/>
            <a:ext cx="3505200" cy="4114800"/>
          </a:xfrm>
        </p:spPr>
        <p:txBody>
          <a:bodyPr/>
          <a:lstStyle/>
          <a:p>
            <a:pPr lvl="1" eaLnBrk="1" hangingPunct="1">
              <a:spcAft>
                <a:spcPts val="1600"/>
              </a:spcAft>
              <a:buClr>
                <a:srgbClr val="FF0000"/>
              </a:buClr>
              <a:buFontTx/>
              <a:buChar char="•"/>
            </a:pPr>
            <a:r>
              <a:rPr lang="en-US" sz="2400" dirty="0"/>
              <a:t>Enhances </a:t>
            </a:r>
            <a:br>
              <a:rPr lang="en-US" sz="2400" dirty="0"/>
            </a:br>
            <a:r>
              <a:rPr lang="en-US" sz="2400" dirty="0"/>
              <a:t>vertical motion</a:t>
            </a:r>
          </a:p>
          <a:p>
            <a:pPr lvl="1" eaLnBrk="1" hangingPunct="1">
              <a:spcAft>
                <a:spcPts val="1600"/>
              </a:spcAft>
              <a:buClr>
                <a:srgbClr val="FF0000"/>
              </a:buClr>
              <a:buFontTx/>
              <a:buChar char="•"/>
            </a:pPr>
            <a:r>
              <a:rPr lang="en-US" sz="2400" dirty="0"/>
              <a:t>increases </a:t>
            </a:r>
            <a:br>
              <a:rPr lang="en-US" sz="2400" dirty="0"/>
            </a:br>
            <a:r>
              <a:rPr lang="en-US" sz="2400" dirty="0"/>
              <a:t>mixing</a:t>
            </a:r>
          </a:p>
          <a:p>
            <a:pPr lvl="1" eaLnBrk="1" hangingPunct="1">
              <a:spcAft>
                <a:spcPts val="1600"/>
              </a:spcAft>
              <a:buClr>
                <a:srgbClr val="FF0000"/>
              </a:buClr>
              <a:buFontTx/>
              <a:buChar char="•"/>
            </a:pPr>
            <a:r>
              <a:rPr lang="en-US" sz="2400" dirty="0"/>
              <a:t>increases smoke </a:t>
            </a:r>
            <a:br>
              <a:rPr lang="en-US" sz="2400" dirty="0"/>
            </a:br>
            <a:r>
              <a:rPr lang="en-US" sz="2400" dirty="0"/>
              <a:t>dispersion</a:t>
            </a:r>
          </a:p>
          <a:p>
            <a:pPr lvl="1" eaLnBrk="1" hangingPunct="1">
              <a:spcAft>
                <a:spcPts val="1600"/>
              </a:spcAft>
              <a:buClr>
                <a:srgbClr val="FF0000"/>
              </a:buClr>
              <a:buFontTx/>
              <a:buChar char="•"/>
            </a:pPr>
            <a:r>
              <a:rPr lang="en-US" sz="2400" dirty="0"/>
              <a:t>helps enhance </a:t>
            </a:r>
            <a:br>
              <a:rPr lang="en-US" sz="2400" dirty="0"/>
            </a:br>
            <a:r>
              <a:rPr lang="en-US" sz="2400" dirty="0"/>
              <a:t>burning</a:t>
            </a:r>
            <a:endParaRPr lang="en-US" sz="2000" dirty="0"/>
          </a:p>
        </p:txBody>
      </p:sp>
      <p:pic>
        <p:nvPicPr>
          <p:cNvPr id="10244" name="Picture 5" descr="Stability- Unst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524000"/>
            <a:ext cx="548640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7"/>
          <p:cNvSpPr txBox="1">
            <a:spLocks noChangeArrowheads="1"/>
          </p:cNvSpPr>
          <p:nvPr/>
        </p:nvSpPr>
        <p:spPr bwMode="auto">
          <a:xfrm>
            <a:off x="7246043" y="1988783"/>
            <a:ext cx="1897957" cy="923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71842" dir="2700000" algn="ctr" rotWithShape="0">
                    <a:schemeClr val="tx1"/>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800" b="1" dirty="0">
                <a:solidFill>
                  <a:srgbClr val="000000"/>
                </a:solidFill>
              </a:rPr>
              <a:t>Air parcels </a:t>
            </a:r>
          </a:p>
          <a:p>
            <a:pPr algn="ctr" eaLnBrk="1" hangingPunct="1"/>
            <a:r>
              <a:rPr lang="en-US" sz="1800" b="1" dirty="0">
                <a:solidFill>
                  <a:srgbClr val="000000"/>
                </a:solidFill>
              </a:rPr>
              <a:t>will continue</a:t>
            </a:r>
          </a:p>
          <a:p>
            <a:pPr algn="ctr" eaLnBrk="1" hangingPunct="1"/>
            <a:r>
              <a:rPr lang="en-US" sz="1800" b="1" dirty="0">
                <a:solidFill>
                  <a:srgbClr val="000000"/>
                </a:solidFill>
              </a:rPr>
              <a:t>to rise</a:t>
            </a:r>
            <a:r>
              <a:rPr lang="en-US" sz="1800" b="1" dirty="0">
                <a:solidFill>
                  <a:srgbClr val="000000"/>
                </a:solidFill>
                <a:latin typeface="Arial Narrow" pitchFamily="34" charset="0"/>
              </a:rPr>
              <a:t>   </a:t>
            </a:r>
          </a:p>
        </p:txBody>
      </p:sp>
    </p:spTree>
    <p:extLst>
      <p:ext uri="{BB962C8B-B14F-4D97-AF65-F5344CB8AC3E}">
        <p14:creationId xmlns:p14="http://schemas.microsoft.com/office/powerpoint/2010/main" val="36930212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cumulus"/>
          <p:cNvPicPr>
            <a:picLocks noChangeAspect="1" noChangeArrowheads="1"/>
          </p:cNvPicPr>
          <p:nvPr/>
        </p:nvPicPr>
        <p:blipFill rotWithShape="1">
          <a:blip r:embed="rId2">
            <a:extLst>
              <a:ext uri="{28A0092B-C50C-407E-A947-70E740481C1C}">
                <a14:useLocalDpi xmlns:a14="http://schemas.microsoft.com/office/drawing/2010/main" val="0"/>
              </a:ext>
            </a:extLst>
          </a:blip>
          <a:srcRect l="18609"/>
          <a:stretch/>
        </p:blipFill>
        <p:spPr bwMode="auto">
          <a:xfrm>
            <a:off x="3695700" y="2036722"/>
            <a:ext cx="3790950" cy="320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6" name="Rectangle 2"/>
          <p:cNvSpPr>
            <a:spLocks noGrp="1" noChangeArrowheads="1"/>
          </p:cNvSpPr>
          <p:nvPr>
            <p:ph type="title"/>
          </p:nvPr>
        </p:nvSpPr>
        <p:spPr>
          <a:xfrm>
            <a:off x="514350" y="561975"/>
            <a:ext cx="8229600" cy="1143000"/>
          </a:xfrm>
        </p:spPr>
        <p:txBody>
          <a:bodyPr/>
          <a:lstStyle/>
          <a:p>
            <a:pPr eaLnBrk="1" hangingPunct="1"/>
            <a:r>
              <a:rPr lang="en-US" dirty="0"/>
              <a:t>Visual Indicators </a:t>
            </a:r>
            <a:br>
              <a:rPr lang="en-US" dirty="0"/>
            </a:br>
            <a:r>
              <a:rPr lang="en-US" dirty="0"/>
              <a:t>of Unstable Air</a:t>
            </a:r>
          </a:p>
        </p:txBody>
      </p:sp>
      <p:sp>
        <p:nvSpPr>
          <p:cNvPr id="72707" name="Rectangle 3"/>
          <p:cNvSpPr>
            <a:spLocks noGrp="1" noChangeArrowheads="1"/>
          </p:cNvSpPr>
          <p:nvPr>
            <p:ph type="body" idx="1"/>
          </p:nvPr>
        </p:nvSpPr>
        <p:spPr>
          <a:xfrm>
            <a:off x="314325" y="2686050"/>
            <a:ext cx="4752975" cy="2819380"/>
          </a:xfrm>
        </p:spPr>
        <p:txBody>
          <a:bodyPr/>
          <a:lstStyle/>
          <a:p>
            <a:pPr>
              <a:spcBef>
                <a:spcPct val="0"/>
              </a:spcBef>
              <a:spcAft>
                <a:spcPts val="1800"/>
              </a:spcAft>
            </a:pPr>
            <a:r>
              <a:rPr lang="en-US" sz="2800" dirty="0"/>
              <a:t>Good visibility</a:t>
            </a:r>
          </a:p>
          <a:p>
            <a:pPr>
              <a:spcBef>
                <a:spcPct val="0"/>
              </a:spcBef>
              <a:spcAft>
                <a:spcPts val="1800"/>
              </a:spcAft>
            </a:pPr>
            <a:r>
              <a:rPr lang="en-US" sz="2800" dirty="0"/>
              <a:t>Vertical growth of clouds/Smoke</a:t>
            </a:r>
          </a:p>
          <a:p>
            <a:pPr>
              <a:spcBef>
                <a:spcPct val="0"/>
              </a:spcBef>
              <a:spcAft>
                <a:spcPts val="1800"/>
              </a:spcAft>
            </a:pPr>
            <a:r>
              <a:rPr lang="en-US" sz="2800" dirty="0"/>
              <a:t>Cumulus clouds</a:t>
            </a:r>
          </a:p>
          <a:p>
            <a:pPr>
              <a:spcBef>
                <a:spcPct val="0"/>
              </a:spcBef>
              <a:spcAft>
                <a:spcPts val="1800"/>
              </a:spcAft>
            </a:pPr>
            <a:r>
              <a:rPr lang="en-US" sz="2800" dirty="0"/>
              <a:t>Gusty winds </a:t>
            </a:r>
          </a:p>
        </p:txBody>
      </p:sp>
      <p:pic>
        <p:nvPicPr>
          <p:cNvPr id="5" name="Picture 4" descr="pillar of clo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950" y="3571854"/>
            <a:ext cx="1924050" cy="295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1046366"/>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395088"/>
            <a:ext cx="8229600" cy="1143000"/>
          </a:xfrm>
        </p:spPr>
        <p:txBody>
          <a:bodyPr/>
          <a:lstStyle/>
          <a:p>
            <a:pPr eaLnBrk="1" hangingPunct="1"/>
            <a:r>
              <a:rPr lang="en-US" dirty="0"/>
              <a:t>Stable Atmosphere</a:t>
            </a:r>
          </a:p>
        </p:txBody>
      </p:sp>
      <p:sp>
        <p:nvSpPr>
          <p:cNvPr id="9219" name="Rectangle 3"/>
          <p:cNvSpPr>
            <a:spLocks noGrp="1" noChangeArrowheads="1"/>
          </p:cNvSpPr>
          <p:nvPr>
            <p:ph type="body" idx="1"/>
          </p:nvPr>
        </p:nvSpPr>
        <p:spPr>
          <a:xfrm>
            <a:off x="110619" y="1723785"/>
            <a:ext cx="3306055" cy="4114800"/>
          </a:xfrm>
        </p:spPr>
        <p:txBody>
          <a:bodyPr/>
          <a:lstStyle/>
          <a:p>
            <a:pPr lvl="1">
              <a:spcBef>
                <a:spcPct val="0"/>
              </a:spcBef>
              <a:spcAft>
                <a:spcPts val="1600"/>
              </a:spcAft>
              <a:buClr>
                <a:srgbClr val="FF0000"/>
              </a:buClr>
              <a:buFontTx/>
              <a:buChar char="•"/>
            </a:pPr>
            <a:r>
              <a:rPr lang="en-US" sz="2400" dirty="0"/>
              <a:t>suppresses </a:t>
            </a:r>
            <a:br>
              <a:rPr lang="en-US" sz="2400" dirty="0"/>
            </a:br>
            <a:r>
              <a:rPr lang="en-US" sz="2400" dirty="0"/>
              <a:t>vertical motion</a:t>
            </a:r>
          </a:p>
          <a:p>
            <a:pPr lvl="1">
              <a:spcBef>
                <a:spcPct val="0"/>
              </a:spcBef>
              <a:spcAft>
                <a:spcPts val="1600"/>
              </a:spcAft>
              <a:buClr>
                <a:srgbClr val="FF0000"/>
              </a:buClr>
              <a:buFontTx/>
              <a:buChar char="•"/>
            </a:pPr>
            <a:r>
              <a:rPr lang="en-US" sz="2400" dirty="0"/>
              <a:t>limits mixing</a:t>
            </a:r>
          </a:p>
          <a:p>
            <a:pPr lvl="1">
              <a:spcBef>
                <a:spcPct val="0"/>
              </a:spcBef>
              <a:spcAft>
                <a:spcPts val="1600"/>
              </a:spcAft>
              <a:buClr>
                <a:srgbClr val="FF0000"/>
              </a:buClr>
              <a:buFontTx/>
              <a:buChar char="•"/>
            </a:pPr>
            <a:r>
              <a:rPr lang="en-US" sz="2400" dirty="0"/>
              <a:t>limits smoke </a:t>
            </a:r>
            <a:br>
              <a:rPr lang="en-US" sz="2400" dirty="0"/>
            </a:br>
            <a:r>
              <a:rPr lang="en-US" sz="2400" dirty="0"/>
              <a:t>dispersion</a:t>
            </a:r>
          </a:p>
          <a:p>
            <a:pPr lvl="1">
              <a:spcBef>
                <a:spcPct val="0"/>
              </a:spcBef>
              <a:spcAft>
                <a:spcPts val="1600"/>
              </a:spcAft>
              <a:buClr>
                <a:srgbClr val="FF0000"/>
              </a:buClr>
              <a:buFontTx/>
              <a:buChar char="•"/>
            </a:pPr>
            <a:r>
              <a:rPr lang="en-US" sz="2400" dirty="0"/>
              <a:t>may require a </a:t>
            </a:r>
            <a:br>
              <a:rPr lang="en-US" sz="2400" dirty="0"/>
            </a:br>
            <a:r>
              <a:rPr lang="en-US" sz="2400" dirty="0"/>
              <a:t>burn to be </a:t>
            </a:r>
            <a:br>
              <a:rPr lang="en-US" sz="2400" dirty="0"/>
            </a:br>
            <a:r>
              <a:rPr lang="en-US" sz="2400" dirty="0"/>
              <a:t>shut down</a:t>
            </a:r>
            <a:endParaRPr lang="en-US" sz="2000" dirty="0"/>
          </a:p>
        </p:txBody>
      </p:sp>
      <p:pic>
        <p:nvPicPr>
          <p:cNvPr id="9220" name="Picture 4" descr="Stability- St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0024" y="1723785"/>
            <a:ext cx="548640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9835888"/>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4" name="Picture 4" descr="stratu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3086" y="3462817"/>
            <a:ext cx="4348523" cy="285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2" name="Rectangle 2"/>
          <p:cNvSpPr>
            <a:spLocks noGrp="1" noChangeArrowheads="1"/>
          </p:cNvSpPr>
          <p:nvPr>
            <p:ph type="title"/>
          </p:nvPr>
        </p:nvSpPr>
        <p:spPr>
          <a:xfrm>
            <a:off x="1636138" y="560774"/>
            <a:ext cx="6543595" cy="1219200"/>
          </a:xfrm>
        </p:spPr>
        <p:txBody>
          <a:bodyPr/>
          <a:lstStyle/>
          <a:p>
            <a:pPr eaLnBrk="1" hangingPunct="1"/>
            <a:r>
              <a:rPr lang="en-US" dirty="0"/>
              <a:t>Visual Indicators of Stable Air</a:t>
            </a:r>
          </a:p>
        </p:txBody>
      </p:sp>
      <p:sp>
        <p:nvSpPr>
          <p:cNvPr id="71683" name="Rectangle 3"/>
          <p:cNvSpPr>
            <a:spLocks noGrp="1" noChangeArrowheads="1"/>
          </p:cNvSpPr>
          <p:nvPr>
            <p:ph type="body" idx="1"/>
          </p:nvPr>
        </p:nvSpPr>
        <p:spPr>
          <a:xfrm>
            <a:off x="301679" y="1900678"/>
            <a:ext cx="6299146" cy="4660366"/>
          </a:xfrm>
        </p:spPr>
        <p:txBody>
          <a:bodyPr/>
          <a:lstStyle/>
          <a:p>
            <a:pPr>
              <a:lnSpc>
                <a:spcPct val="90000"/>
              </a:lnSpc>
              <a:spcBef>
                <a:spcPct val="0"/>
              </a:spcBef>
              <a:spcAft>
                <a:spcPts val="1000"/>
              </a:spcAft>
            </a:pPr>
            <a:r>
              <a:rPr lang="en-US" sz="2400" dirty="0"/>
              <a:t>Clouds in layers - No vertical motion</a:t>
            </a:r>
          </a:p>
          <a:p>
            <a:pPr>
              <a:lnSpc>
                <a:spcPct val="90000"/>
              </a:lnSpc>
              <a:spcBef>
                <a:spcPct val="0"/>
              </a:spcBef>
              <a:spcAft>
                <a:spcPts val="1000"/>
              </a:spcAft>
            </a:pPr>
            <a:r>
              <a:rPr lang="en-US" sz="2400" dirty="0"/>
              <a:t>Stratus-type clouds</a:t>
            </a:r>
          </a:p>
          <a:p>
            <a:pPr>
              <a:lnSpc>
                <a:spcPct val="90000"/>
              </a:lnSpc>
              <a:spcBef>
                <a:spcPct val="0"/>
              </a:spcBef>
              <a:spcAft>
                <a:spcPts val="1000"/>
              </a:spcAft>
            </a:pPr>
            <a:r>
              <a:rPr lang="en-US" sz="2400" dirty="0"/>
              <a:t>Smoke column drifts apart after limited rise</a:t>
            </a:r>
          </a:p>
          <a:p>
            <a:pPr>
              <a:lnSpc>
                <a:spcPct val="90000"/>
              </a:lnSpc>
              <a:spcBef>
                <a:spcPct val="0"/>
              </a:spcBef>
              <a:spcAft>
                <a:spcPts val="1000"/>
              </a:spcAft>
            </a:pPr>
            <a:r>
              <a:rPr lang="en-US" sz="2400" dirty="0"/>
              <a:t>Poor visibility </a:t>
            </a:r>
            <a:br>
              <a:rPr lang="en-US" sz="2400" dirty="0"/>
            </a:br>
            <a:r>
              <a:rPr lang="en-US" sz="2400" dirty="0"/>
              <a:t>in lower levels due to </a:t>
            </a:r>
            <a:br>
              <a:rPr lang="en-US" sz="2400" dirty="0"/>
            </a:br>
            <a:r>
              <a:rPr lang="en-US" sz="2400" dirty="0"/>
              <a:t>accumulation of </a:t>
            </a:r>
            <a:br>
              <a:rPr lang="en-US" sz="2400" dirty="0"/>
            </a:br>
            <a:r>
              <a:rPr lang="en-US" sz="2400" dirty="0"/>
              <a:t>smoke and haze</a:t>
            </a:r>
          </a:p>
          <a:p>
            <a:pPr>
              <a:lnSpc>
                <a:spcPct val="90000"/>
              </a:lnSpc>
              <a:spcBef>
                <a:spcPct val="0"/>
              </a:spcBef>
              <a:spcAft>
                <a:spcPts val="1000"/>
              </a:spcAft>
            </a:pPr>
            <a:r>
              <a:rPr lang="en-US" sz="2400" dirty="0"/>
              <a:t>Fog</a:t>
            </a:r>
          </a:p>
          <a:p>
            <a:pPr>
              <a:lnSpc>
                <a:spcPct val="90000"/>
              </a:lnSpc>
              <a:spcBef>
                <a:spcPct val="0"/>
              </a:spcBef>
              <a:spcAft>
                <a:spcPts val="1000"/>
              </a:spcAft>
            </a:pPr>
            <a:r>
              <a:rPr lang="en-US" sz="2400" dirty="0"/>
              <a:t>Light and </a:t>
            </a:r>
            <a:br>
              <a:rPr lang="en-US" sz="2400" dirty="0"/>
            </a:br>
            <a:r>
              <a:rPr lang="en-US" sz="2400" dirty="0"/>
              <a:t>steady winds</a:t>
            </a:r>
          </a:p>
          <a:p>
            <a:pPr eaLnBrk="1" hangingPunct="1">
              <a:lnSpc>
                <a:spcPct val="90000"/>
              </a:lnSpc>
            </a:pPr>
            <a:endParaRPr lang="en-US" sz="2800" dirty="0"/>
          </a:p>
        </p:txBody>
      </p:sp>
    </p:spTree>
    <p:extLst>
      <p:ext uri="{BB962C8B-B14F-4D97-AF65-F5344CB8AC3E}">
        <p14:creationId xmlns:p14="http://schemas.microsoft.com/office/powerpoint/2010/main" val="208158009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2" descr="plume2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8195" name="Rectangle 3"/>
          <p:cNvSpPr>
            <a:spLocks noGrp="1" noChangeArrowheads="1"/>
          </p:cNvSpPr>
          <p:nvPr>
            <p:ph type="title"/>
          </p:nvPr>
        </p:nvSpPr>
        <p:spPr/>
        <p:txBody>
          <a:bodyPr/>
          <a:lstStyle/>
          <a:p>
            <a:pPr eaLnBrk="1" hangingPunct="1"/>
            <a:r>
              <a:rPr lang="en-US" altLang="en-US"/>
              <a:t>Concerns About Smoke</a:t>
            </a:r>
          </a:p>
        </p:txBody>
      </p:sp>
      <p:sp>
        <p:nvSpPr>
          <p:cNvPr id="8196" name="Rectangle 4"/>
          <p:cNvSpPr>
            <a:spLocks noGrp="1" noChangeArrowheads="1"/>
          </p:cNvSpPr>
          <p:nvPr>
            <p:ph type="body" sz="half" idx="1"/>
          </p:nvPr>
        </p:nvSpPr>
        <p:spPr>
          <a:xfrm>
            <a:off x="685800" y="1524000"/>
            <a:ext cx="6934200" cy="4724400"/>
          </a:xfrm>
        </p:spPr>
        <p:txBody>
          <a:bodyPr/>
          <a:lstStyle/>
          <a:p>
            <a:pPr eaLnBrk="1" hangingPunct="1">
              <a:buClr>
                <a:schemeClr val="tx1"/>
              </a:buClr>
            </a:pPr>
            <a:r>
              <a:rPr lang="en-US" altLang="en-US" sz="2800"/>
              <a:t>Health: public and firefighters</a:t>
            </a:r>
          </a:p>
          <a:p>
            <a:pPr eaLnBrk="1" hangingPunct="1">
              <a:buClr>
                <a:schemeClr val="tx1"/>
              </a:buClr>
            </a:pPr>
            <a:r>
              <a:rPr lang="en-US" altLang="en-US" sz="2800"/>
              <a:t>Safety</a:t>
            </a:r>
          </a:p>
          <a:p>
            <a:pPr eaLnBrk="1" hangingPunct="1">
              <a:buClr>
                <a:schemeClr val="tx1"/>
              </a:buClr>
            </a:pPr>
            <a:r>
              <a:rPr lang="en-US" altLang="en-US" sz="2800"/>
              <a:t>Liability</a:t>
            </a:r>
          </a:p>
          <a:p>
            <a:pPr eaLnBrk="1" hangingPunct="1"/>
            <a:r>
              <a:rPr lang="en-US" altLang="en-US" sz="2800"/>
              <a:t>Visibility</a:t>
            </a:r>
          </a:p>
          <a:p>
            <a:pPr eaLnBrk="1" hangingPunct="1"/>
            <a:r>
              <a:rPr lang="en-US" altLang="en-US" sz="2800">
                <a:solidFill>
                  <a:schemeClr val="bg1"/>
                </a:solidFill>
              </a:rPr>
              <a:t>Laws and regulations</a:t>
            </a:r>
          </a:p>
          <a:p>
            <a:pPr eaLnBrk="1" hangingPunct="1"/>
            <a:r>
              <a:rPr lang="en-US" altLang="en-US" sz="2800">
                <a:solidFill>
                  <a:schemeClr val="bg1"/>
                </a:solidFill>
              </a:rPr>
              <a:t>Nuisance</a:t>
            </a:r>
          </a:p>
          <a:p>
            <a:pPr eaLnBrk="1" hangingPunct="1"/>
            <a:r>
              <a:rPr lang="en-US" altLang="en-US" sz="2800">
                <a:solidFill>
                  <a:schemeClr val="bg1"/>
                </a:solidFill>
              </a:rPr>
              <a:t>Social/political</a:t>
            </a:r>
          </a:p>
          <a:p>
            <a:pPr eaLnBrk="1" hangingPunct="1"/>
            <a:r>
              <a:rPr lang="en-US" altLang="en-US" sz="2800">
                <a:solidFill>
                  <a:schemeClr val="bg1"/>
                </a:solidFill>
              </a:rPr>
              <a:t>T&amp;E/Wildlife</a:t>
            </a:r>
          </a:p>
        </p:txBody>
      </p:sp>
      <p:sp>
        <p:nvSpPr>
          <p:cNvPr id="8197" name="Rectangle 5"/>
          <p:cNvSpPr>
            <a:spLocks noChangeArrowheads="1"/>
          </p:cNvSpPr>
          <p:nvPr/>
        </p:nvSpPr>
        <p:spPr bwMode="auto">
          <a:xfrm>
            <a:off x="70866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b="1">
                <a:solidFill>
                  <a:schemeClr val="tx1"/>
                </a:solidFill>
                <a:latin typeface="Arial" panose="020B0604020202020204" pitchFamily="34" charset="0"/>
              </a:defRPr>
            </a:lvl1pPr>
            <a:lvl2pPr marL="742950" indent="-285750" eaLnBrk="0" hangingPunct="0">
              <a:spcBef>
                <a:spcPct val="20000"/>
              </a:spcBef>
              <a:buChar char="–"/>
              <a:defRPr sz="2800" b="1">
                <a:solidFill>
                  <a:schemeClr val="tx1"/>
                </a:solidFill>
                <a:latin typeface="Arial" panose="020B0604020202020204" pitchFamily="34" charset="0"/>
              </a:defRPr>
            </a:lvl2pPr>
            <a:lvl3pPr marL="1143000" indent="-228600" eaLnBrk="0" hangingPunct="0">
              <a:spcBef>
                <a:spcPct val="20000"/>
              </a:spcBef>
              <a:buChar char="•"/>
              <a:defRPr sz="2400" b="1">
                <a:solidFill>
                  <a:schemeClr val="tx1"/>
                </a:solidFill>
                <a:latin typeface="Arial" panose="020B0604020202020204" pitchFamily="34" charset="0"/>
              </a:defRPr>
            </a:lvl3pPr>
            <a:lvl4pPr marL="1600200" indent="-228600" eaLnBrk="0" hangingPunct="0">
              <a:spcBef>
                <a:spcPct val="20000"/>
              </a:spcBef>
              <a:buChar char="–"/>
              <a:defRPr sz="2000" b="1">
                <a:solidFill>
                  <a:schemeClr val="tx1"/>
                </a:solidFill>
                <a:latin typeface="Arial" panose="020B0604020202020204" pitchFamily="34" charset="0"/>
              </a:defRPr>
            </a:lvl4pPr>
            <a:lvl5pPr marL="2057400" indent="-228600" eaLnBrk="0" hangingPunct="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r" eaLnBrk="1" hangingPunct="1">
              <a:spcBef>
                <a:spcPct val="0"/>
              </a:spcBef>
              <a:buFontTx/>
              <a:buNone/>
            </a:pPr>
            <a:endParaRPr lang="en-US" altLang="en-US" sz="1400" b="0">
              <a:solidFill>
                <a:srgbClr val="CCECFF"/>
              </a:solidFill>
            </a:endParaRPr>
          </a:p>
        </p:txBody>
      </p:sp>
    </p:spTree>
    <p:extLst>
      <p:ext uri="{BB962C8B-B14F-4D97-AF65-F5344CB8AC3E}">
        <p14:creationId xmlns:p14="http://schemas.microsoft.com/office/powerpoint/2010/main" val="4101939193"/>
      </p:ext>
    </p:extLst>
  </p:cSld>
  <p:clrMapOvr>
    <a:masterClrMapping/>
  </p:clrMapOvr>
  <p:transition>
    <p:wipe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9" name="Picture 5" descr="noaa balloo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1343025"/>
            <a:ext cx="3508375" cy="4953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4" descr="nasa ball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5825" y="2449731"/>
            <a:ext cx="4019550" cy="38462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6" name="Rectangle 2"/>
          <p:cNvSpPr>
            <a:spLocks noGrp="1" noChangeArrowheads="1"/>
          </p:cNvSpPr>
          <p:nvPr>
            <p:ph type="title"/>
          </p:nvPr>
        </p:nvSpPr>
        <p:spPr>
          <a:xfrm>
            <a:off x="809625" y="614243"/>
            <a:ext cx="7772400" cy="533400"/>
          </a:xfrm>
        </p:spPr>
        <p:txBody>
          <a:bodyPr/>
          <a:lstStyle/>
          <a:p>
            <a:pPr eaLnBrk="1" hangingPunct="1"/>
            <a:r>
              <a:rPr lang="en-US" dirty="0"/>
              <a:t>Weather balloons</a:t>
            </a:r>
          </a:p>
        </p:txBody>
      </p:sp>
      <p:sp>
        <p:nvSpPr>
          <p:cNvPr id="67587" name="Rectangle 3"/>
          <p:cNvSpPr>
            <a:spLocks noGrp="1" noChangeArrowheads="1"/>
          </p:cNvSpPr>
          <p:nvPr>
            <p:ph type="body" idx="1"/>
          </p:nvPr>
        </p:nvSpPr>
        <p:spPr>
          <a:xfrm>
            <a:off x="2270125" y="1420311"/>
            <a:ext cx="6454775" cy="1343745"/>
          </a:xfrm>
        </p:spPr>
        <p:txBody>
          <a:bodyPr/>
          <a:lstStyle/>
          <a:p>
            <a:pPr algn="ctr" eaLnBrk="1" hangingPunct="1">
              <a:buFontTx/>
              <a:buNone/>
            </a:pPr>
            <a:r>
              <a:rPr lang="en-US" dirty="0"/>
              <a:t>   Released to sample upper level Temperatures and Winds</a:t>
            </a:r>
          </a:p>
        </p:txBody>
      </p:sp>
    </p:spTree>
    <p:extLst>
      <p:ext uri="{BB962C8B-B14F-4D97-AF65-F5344CB8AC3E}">
        <p14:creationId xmlns:p14="http://schemas.microsoft.com/office/powerpoint/2010/main" val="1027054369"/>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C:\Users\amanda.graning\AppData\Local\Microsoft\Windows\Temporary Internet Files\Content.IE5\853KDTZW\MP900427736[1].jpg"/>
          <p:cNvPicPr>
            <a:picLocks noChangeAspect="1" noChangeArrowheads="1"/>
          </p:cNvPicPr>
          <p:nvPr/>
        </p:nvPicPr>
        <p:blipFill>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rot="541183">
            <a:off x="7220435" y="1442059"/>
            <a:ext cx="1064071" cy="1650555"/>
          </a:xfrm>
          <a:prstGeom prst="rect">
            <a:avLst/>
          </a:prstGeom>
          <a:noFill/>
          <a:extLst>
            <a:ext uri="{909E8E84-426E-40DD-AFC4-6F175D3DCCD1}">
              <a14:hiddenFill xmlns:a14="http://schemas.microsoft.com/office/drawing/2010/main">
                <a:solidFill>
                  <a:srgbClr val="FFFFFF"/>
                </a:solidFill>
              </a14:hiddenFill>
            </a:ext>
          </a:extLst>
        </p:spPr>
      </p:pic>
      <p:sp>
        <p:nvSpPr>
          <p:cNvPr id="16387" name="Rectangle 3"/>
          <p:cNvSpPr>
            <a:spLocks noGrp="1" noChangeArrowheads="1"/>
          </p:cNvSpPr>
          <p:nvPr>
            <p:ph type="title"/>
          </p:nvPr>
        </p:nvSpPr>
        <p:spPr>
          <a:xfrm>
            <a:off x="744471" y="584263"/>
            <a:ext cx="7772400" cy="609600"/>
          </a:xfrm>
        </p:spPr>
        <p:txBody>
          <a:bodyPr/>
          <a:lstStyle/>
          <a:p>
            <a:pPr eaLnBrk="1" hangingPunct="1"/>
            <a:r>
              <a:rPr lang="en-US" dirty="0"/>
              <a:t>Sounding</a:t>
            </a:r>
          </a:p>
        </p:txBody>
      </p:sp>
      <p:pic>
        <p:nvPicPr>
          <p:cNvPr id="16388" name="Picture 4" descr="Stuve-niu"/>
          <p:cNvPicPr>
            <a:picLocks noChangeAspect="1" noChangeArrowheads="1"/>
          </p:cNvPicPr>
          <p:nvPr/>
        </p:nvPicPr>
        <p:blipFill rotWithShape="1">
          <a:blip r:embed="rId3">
            <a:extLst>
              <a:ext uri="{28A0092B-C50C-407E-A947-70E740481C1C}">
                <a14:useLocalDpi xmlns:a14="http://schemas.microsoft.com/office/drawing/2010/main" val="0"/>
              </a:ext>
            </a:extLst>
          </a:blip>
          <a:srcRect t="20905" r="15103"/>
          <a:stretch/>
        </p:blipFill>
        <p:spPr bwMode="auto">
          <a:xfrm>
            <a:off x="1212803" y="1952874"/>
            <a:ext cx="5692822" cy="39778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6389" name="Text Box 5"/>
          <p:cNvSpPr txBox="1">
            <a:spLocks noChangeArrowheads="1"/>
          </p:cNvSpPr>
          <p:nvPr/>
        </p:nvSpPr>
        <p:spPr bwMode="auto">
          <a:xfrm>
            <a:off x="3105629" y="6082873"/>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dirty="0">
                <a:solidFill>
                  <a:srgbClr val="000000"/>
                </a:solidFill>
              </a:rPr>
              <a:t>Temperature</a:t>
            </a:r>
          </a:p>
        </p:txBody>
      </p:sp>
      <p:sp>
        <p:nvSpPr>
          <p:cNvPr id="16390" name="Text Box 6"/>
          <p:cNvSpPr txBox="1">
            <a:spLocks noChangeArrowheads="1"/>
          </p:cNvSpPr>
          <p:nvPr/>
        </p:nvSpPr>
        <p:spPr bwMode="auto">
          <a:xfrm rot="-5400000">
            <a:off x="-457200" y="3324206"/>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dirty="0">
                <a:solidFill>
                  <a:srgbClr val="000000"/>
                </a:solidFill>
              </a:rPr>
              <a:t>Pressure/Altitude</a:t>
            </a:r>
          </a:p>
        </p:txBody>
      </p:sp>
      <p:sp>
        <p:nvSpPr>
          <p:cNvPr id="8" name="Line 18"/>
          <p:cNvSpPr>
            <a:spLocks noChangeShapeType="1"/>
          </p:cNvSpPr>
          <p:nvPr/>
        </p:nvSpPr>
        <p:spPr bwMode="auto">
          <a:xfrm flipV="1">
            <a:off x="1006054" y="2114781"/>
            <a:ext cx="0" cy="3250308"/>
          </a:xfrm>
          <a:prstGeom prst="line">
            <a:avLst/>
          </a:prstGeom>
          <a:noFill/>
          <a:ln w="476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9" name="Text Box 5"/>
          <p:cNvSpPr txBox="1">
            <a:spLocks noChangeArrowheads="1"/>
          </p:cNvSpPr>
          <p:nvPr/>
        </p:nvSpPr>
        <p:spPr bwMode="auto">
          <a:xfrm>
            <a:off x="6978382" y="4778959"/>
            <a:ext cx="112186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400" b="1" dirty="0">
                <a:solidFill>
                  <a:srgbClr val="C00000"/>
                </a:solidFill>
              </a:rPr>
              <a:t>Wind Barbs</a:t>
            </a:r>
          </a:p>
        </p:txBody>
      </p:sp>
      <p:sp>
        <p:nvSpPr>
          <p:cNvPr id="12" name="Oval 11"/>
          <p:cNvSpPr/>
          <p:nvPr/>
        </p:nvSpPr>
        <p:spPr>
          <a:xfrm>
            <a:off x="6359819" y="4639726"/>
            <a:ext cx="680037" cy="870687"/>
          </a:xfrm>
          <a:prstGeom prst="ellipse">
            <a:avLst/>
          </a:prstGeom>
          <a:noFill/>
          <a:ln w="44450">
            <a:solidFill>
              <a:srgbClr val="C0000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6" name="Line 18"/>
          <p:cNvSpPr>
            <a:spLocks noChangeShapeType="1"/>
          </p:cNvSpPr>
          <p:nvPr/>
        </p:nvSpPr>
        <p:spPr bwMode="auto">
          <a:xfrm flipV="1">
            <a:off x="2885438" y="6123852"/>
            <a:ext cx="3490466" cy="0"/>
          </a:xfrm>
          <a:prstGeom prst="line">
            <a:avLst/>
          </a:prstGeom>
          <a:noFill/>
          <a:ln w="508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3" name="Rectangle 2"/>
          <p:cNvSpPr/>
          <p:nvPr/>
        </p:nvSpPr>
        <p:spPr>
          <a:xfrm>
            <a:off x="3656961" y="4201737"/>
            <a:ext cx="1399774" cy="391885"/>
          </a:xfrm>
          <a:prstGeom prst="rect">
            <a:avLst/>
          </a:prstGeom>
          <a:noFill/>
          <a:ln w="4762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8" name="Right Arrow 17"/>
          <p:cNvSpPr/>
          <p:nvPr/>
        </p:nvSpPr>
        <p:spPr>
          <a:xfrm flipH="1">
            <a:off x="4956201" y="4850355"/>
            <a:ext cx="1175657" cy="28558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9" name="Right Arrow 18"/>
          <p:cNvSpPr/>
          <p:nvPr/>
        </p:nvSpPr>
        <p:spPr>
          <a:xfrm>
            <a:off x="3012141" y="5007360"/>
            <a:ext cx="1028380" cy="25716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5" name="TextBox 14"/>
          <p:cNvSpPr txBox="1"/>
          <p:nvPr/>
        </p:nvSpPr>
        <p:spPr>
          <a:xfrm>
            <a:off x="3049281" y="5003661"/>
            <a:ext cx="1060397" cy="276999"/>
          </a:xfrm>
          <a:prstGeom prst="rect">
            <a:avLst/>
          </a:prstGeom>
          <a:noFill/>
        </p:spPr>
        <p:txBody>
          <a:bodyPr wrap="square" rtlCol="0">
            <a:spAutoFit/>
          </a:bodyPr>
          <a:lstStyle/>
          <a:p>
            <a:r>
              <a:rPr lang="en-US" sz="1200" dirty="0">
                <a:solidFill>
                  <a:srgbClr val="FFFFFF"/>
                </a:solidFill>
                <a:latin typeface="Arial" charset="0"/>
              </a:rPr>
              <a:t>Dew Point</a:t>
            </a:r>
          </a:p>
        </p:txBody>
      </p:sp>
      <p:sp>
        <p:nvSpPr>
          <p:cNvPr id="14" name="TextBox 13"/>
          <p:cNvSpPr txBox="1"/>
          <p:nvPr/>
        </p:nvSpPr>
        <p:spPr>
          <a:xfrm>
            <a:off x="5056735" y="4850508"/>
            <a:ext cx="1060397" cy="276999"/>
          </a:xfrm>
          <a:prstGeom prst="rect">
            <a:avLst/>
          </a:prstGeom>
          <a:noFill/>
        </p:spPr>
        <p:txBody>
          <a:bodyPr wrap="square" rtlCol="0">
            <a:spAutoFit/>
          </a:bodyPr>
          <a:lstStyle/>
          <a:p>
            <a:r>
              <a:rPr lang="en-US" sz="1200" dirty="0">
                <a:solidFill>
                  <a:srgbClr val="FFFFFF"/>
                </a:solidFill>
                <a:latin typeface="Arial" charset="0"/>
              </a:rPr>
              <a:t>Temperature</a:t>
            </a:r>
          </a:p>
        </p:txBody>
      </p:sp>
      <p:sp>
        <p:nvSpPr>
          <p:cNvPr id="20" name="Text Box 5"/>
          <p:cNvSpPr txBox="1">
            <a:spLocks noChangeArrowheads="1"/>
          </p:cNvSpPr>
          <p:nvPr/>
        </p:nvSpPr>
        <p:spPr bwMode="auto">
          <a:xfrm>
            <a:off x="3149173" y="3693885"/>
            <a:ext cx="25908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2800" b="1" dirty="0">
                <a:solidFill>
                  <a:srgbClr val="0000CC"/>
                </a:solidFill>
              </a:rPr>
              <a:t>Cloud Base</a:t>
            </a:r>
            <a:endParaRPr lang="en-US" sz="1400" b="1" dirty="0">
              <a:solidFill>
                <a:srgbClr val="C00000"/>
              </a:solidFill>
            </a:endParaRPr>
          </a:p>
        </p:txBody>
      </p:sp>
      <p:sp>
        <p:nvSpPr>
          <p:cNvPr id="17" name="Rectangle 16"/>
          <p:cNvSpPr/>
          <p:nvPr/>
        </p:nvSpPr>
        <p:spPr>
          <a:xfrm>
            <a:off x="7052941" y="3806710"/>
            <a:ext cx="2094619" cy="584775"/>
          </a:xfrm>
          <a:prstGeom prst="rect">
            <a:avLst/>
          </a:prstGeom>
        </p:spPr>
        <p:txBody>
          <a:bodyPr wrap="square">
            <a:spAutoFit/>
          </a:bodyPr>
          <a:lstStyle/>
          <a:p>
            <a:r>
              <a:rPr lang="en-US" sz="1600" i="1" dirty="0">
                <a:solidFill>
                  <a:srgbClr val="000000"/>
                </a:solidFill>
                <a:latin typeface="Arial" charset="0"/>
              </a:rPr>
              <a:t>Tip: Sounding is a vertical weather map</a:t>
            </a:r>
          </a:p>
        </p:txBody>
      </p:sp>
      <p:sp>
        <p:nvSpPr>
          <p:cNvPr id="2" name="Freeform 1"/>
          <p:cNvSpPr/>
          <p:nvPr/>
        </p:nvSpPr>
        <p:spPr>
          <a:xfrm>
            <a:off x="6945323" y="2880069"/>
            <a:ext cx="704850" cy="813816"/>
          </a:xfrm>
          <a:custGeom>
            <a:avLst/>
            <a:gdLst>
              <a:gd name="connsiteX0" fmla="*/ 704850 w 704850"/>
              <a:gd name="connsiteY0" fmla="*/ 0 h 571500"/>
              <a:gd name="connsiteX1" fmla="*/ 695325 w 704850"/>
              <a:gd name="connsiteY1" fmla="*/ 47625 h 571500"/>
              <a:gd name="connsiteX2" fmla="*/ 685800 w 704850"/>
              <a:gd name="connsiteY2" fmla="*/ 114300 h 571500"/>
              <a:gd name="connsiteX3" fmla="*/ 676275 w 704850"/>
              <a:gd name="connsiteY3" fmla="*/ 152400 h 571500"/>
              <a:gd name="connsiteX4" fmla="*/ 647700 w 704850"/>
              <a:gd name="connsiteY4" fmla="*/ 276225 h 571500"/>
              <a:gd name="connsiteX5" fmla="*/ 628650 w 704850"/>
              <a:gd name="connsiteY5" fmla="*/ 304800 h 571500"/>
              <a:gd name="connsiteX6" fmla="*/ 581025 w 704850"/>
              <a:gd name="connsiteY6" fmla="*/ 400050 h 571500"/>
              <a:gd name="connsiteX7" fmla="*/ 542925 w 704850"/>
              <a:gd name="connsiteY7" fmla="*/ 466725 h 571500"/>
              <a:gd name="connsiteX8" fmla="*/ 514350 w 704850"/>
              <a:gd name="connsiteY8" fmla="*/ 495300 h 571500"/>
              <a:gd name="connsiteX9" fmla="*/ 466725 w 704850"/>
              <a:gd name="connsiteY9" fmla="*/ 542925 h 571500"/>
              <a:gd name="connsiteX10" fmla="*/ 257175 w 704850"/>
              <a:gd name="connsiteY10" fmla="*/ 533400 h 571500"/>
              <a:gd name="connsiteX11" fmla="*/ 200025 w 704850"/>
              <a:gd name="connsiteY11" fmla="*/ 495300 h 571500"/>
              <a:gd name="connsiteX12" fmla="*/ 171450 w 704850"/>
              <a:gd name="connsiteY12" fmla="*/ 485775 h 571500"/>
              <a:gd name="connsiteX13" fmla="*/ 123825 w 704850"/>
              <a:gd name="connsiteY13" fmla="*/ 495300 h 571500"/>
              <a:gd name="connsiteX14" fmla="*/ 104775 w 704850"/>
              <a:gd name="connsiteY14" fmla="*/ 523875 h 571500"/>
              <a:gd name="connsiteX15" fmla="*/ 19050 w 704850"/>
              <a:gd name="connsiteY15" fmla="*/ 571500 h 571500"/>
              <a:gd name="connsiteX16" fmla="*/ 0 w 704850"/>
              <a:gd name="connsiteY16" fmla="*/ 542925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4850" h="571500">
                <a:moveTo>
                  <a:pt x="704850" y="0"/>
                </a:moveTo>
                <a:cubicBezTo>
                  <a:pt x="701675" y="15875"/>
                  <a:pt x="697987" y="31656"/>
                  <a:pt x="695325" y="47625"/>
                </a:cubicBezTo>
                <a:cubicBezTo>
                  <a:pt x="691634" y="69770"/>
                  <a:pt x="689816" y="92211"/>
                  <a:pt x="685800" y="114300"/>
                </a:cubicBezTo>
                <a:cubicBezTo>
                  <a:pt x="683458" y="127180"/>
                  <a:pt x="679115" y="139621"/>
                  <a:pt x="676275" y="152400"/>
                </a:cubicBezTo>
                <a:cubicBezTo>
                  <a:pt x="671012" y="176085"/>
                  <a:pt x="655481" y="264554"/>
                  <a:pt x="647700" y="276225"/>
                </a:cubicBezTo>
                <a:lnTo>
                  <a:pt x="628650" y="304800"/>
                </a:lnTo>
                <a:cubicBezTo>
                  <a:pt x="607088" y="391048"/>
                  <a:pt x="637727" y="286646"/>
                  <a:pt x="581025" y="400050"/>
                </a:cubicBezTo>
                <a:cubicBezTo>
                  <a:pt x="569380" y="423341"/>
                  <a:pt x="559754" y="446530"/>
                  <a:pt x="542925" y="466725"/>
                </a:cubicBezTo>
                <a:cubicBezTo>
                  <a:pt x="534301" y="477073"/>
                  <a:pt x="522974" y="484952"/>
                  <a:pt x="514350" y="495300"/>
                </a:cubicBezTo>
                <a:cubicBezTo>
                  <a:pt x="474663" y="542925"/>
                  <a:pt x="519112" y="508000"/>
                  <a:pt x="466725" y="542925"/>
                </a:cubicBezTo>
                <a:cubicBezTo>
                  <a:pt x="396875" y="539750"/>
                  <a:pt x="326008" y="545692"/>
                  <a:pt x="257175" y="533400"/>
                </a:cubicBezTo>
                <a:cubicBezTo>
                  <a:pt x="234636" y="529375"/>
                  <a:pt x="221745" y="502540"/>
                  <a:pt x="200025" y="495300"/>
                </a:cubicBezTo>
                <a:lnTo>
                  <a:pt x="171450" y="485775"/>
                </a:lnTo>
                <a:cubicBezTo>
                  <a:pt x="155575" y="488950"/>
                  <a:pt x="137881" y="487268"/>
                  <a:pt x="123825" y="495300"/>
                </a:cubicBezTo>
                <a:cubicBezTo>
                  <a:pt x="113886" y="500980"/>
                  <a:pt x="113390" y="516337"/>
                  <a:pt x="104775" y="523875"/>
                </a:cubicBezTo>
                <a:cubicBezTo>
                  <a:pt x="64465" y="559146"/>
                  <a:pt x="58297" y="558418"/>
                  <a:pt x="19050" y="571500"/>
                </a:cubicBezTo>
                <a:lnTo>
                  <a:pt x="0" y="542925"/>
                </a:lnTo>
              </a:path>
            </a:pathLst>
          </a:cu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1" name="Rectangle 20"/>
          <p:cNvSpPr/>
          <p:nvPr/>
        </p:nvSpPr>
        <p:spPr>
          <a:xfrm>
            <a:off x="7052941" y="5295810"/>
            <a:ext cx="2094619" cy="1015663"/>
          </a:xfrm>
          <a:prstGeom prst="rect">
            <a:avLst/>
          </a:prstGeom>
          <a:solidFill>
            <a:srgbClr val="C00000">
              <a:alpha val="68000"/>
            </a:srgbClr>
          </a:solidFill>
        </p:spPr>
        <p:txBody>
          <a:bodyPr wrap="square">
            <a:spAutoFit/>
          </a:bodyPr>
          <a:lstStyle/>
          <a:p>
            <a:pPr algn="ctr"/>
            <a:r>
              <a:rPr lang="en-US" sz="2000" b="1" i="1" dirty="0">
                <a:solidFill>
                  <a:srgbClr val="FFFFFF"/>
                </a:solidFill>
                <a:latin typeface="Arial" charset="0"/>
              </a:rPr>
              <a:t>Tip: Think vertical weather map!</a:t>
            </a:r>
          </a:p>
        </p:txBody>
      </p:sp>
      <p:sp>
        <p:nvSpPr>
          <p:cNvPr id="22" name="Rectangle 21"/>
          <p:cNvSpPr/>
          <p:nvPr/>
        </p:nvSpPr>
        <p:spPr>
          <a:xfrm>
            <a:off x="600075" y="1155763"/>
            <a:ext cx="7743825" cy="646331"/>
          </a:xfrm>
          <a:prstGeom prst="rect">
            <a:avLst/>
          </a:prstGeom>
        </p:spPr>
        <p:txBody>
          <a:bodyPr wrap="square">
            <a:spAutoFit/>
          </a:bodyPr>
          <a:lstStyle/>
          <a:p>
            <a:pPr algn="ctr"/>
            <a:r>
              <a:rPr lang="en-US" sz="1800" dirty="0">
                <a:solidFill>
                  <a:srgbClr val="000000"/>
                </a:solidFill>
                <a:latin typeface="Arial" charset="0"/>
              </a:rPr>
              <a:t>Vertical profile of the weather at a point, measured by an instrument called a </a:t>
            </a:r>
            <a:r>
              <a:rPr lang="en-US" sz="1800" i="1" dirty="0" err="1">
                <a:solidFill>
                  <a:srgbClr val="000000"/>
                </a:solidFill>
                <a:latin typeface="Arial" charset="0"/>
              </a:rPr>
              <a:t>radiosonde</a:t>
            </a:r>
            <a:r>
              <a:rPr lang="en-US" sz="1800" dirty="0">
                <a:solidFill>
                  <a:srgbClr val="000000"/>
                </a:solidFill>
                <a:latin typeface="Arial" charset="0"/>
              </a:rPr>
              <a:t> that is released with a weather balloon. </a:t>
            </a:r>
          </a:p>
        </p:txBody>
      </p:sp>
    </p:spTree>
    <p:extLst>
      <p:ext uri="{BB962C8B-B14F-4D97-AF65-F5344CB8AC3E}">
        <p14:creationId xmlns:p14="http://schemas.microsoft.com/office/powerpoint/2010/main" val="33337982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90"/>
                                        </p:tgtEl>
                                        <p:attrNameLst>
                                          <p:attrName>style.visibility</p:attrName>
                                        </p:attrNameLst>
                                      </p:cBhvr>
                                      <p:to>
                                        <p:strVal val="visible"/>
                                      </p:to>
                                    </p:set>
                                    <p:anim calcmode="lin" valueType="num">
                                      <p:cBhvr additive="base">
                                        <p:cTn id="13" dur="500" fill="hold"/>
                                        <p:tgtEl>
                                          <p:spTgt spid="16390"/>
                                        </p:tgtEl>
                                        <p:attrNameLst>
                                          <p:attrName>ppt_x</p:attrName>
                                        </p:attrNameLst>
                                      </p:cBhvr>
                                      <p:tavLst>
                                        <p:tav tm="0">
                                          <p:val>
                                            <p:strVal val="#ppt_x"/>
                                          </p:val>
                                        </p:tav>
                                        <p:tav tm="100000">
                                          <p:val>
                                            <p:strVal val="#ppt_x"/>
                                          </p:val>
                                        </p:tav>
                                      </p:tavLst>
                                    </p:anim>
                                    <p:anim calcmode="lin" valueType="num">
                                      <p:cBhvr additive="base">
                                        <p:cTn id="14" dur="500" fill="hold"/>
                                        <p:tgtEl>
                                          <p:spTgt spid="16390"/>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389"/>
                                        </p:tgtEl>
                                        <p:attrNameLst>
                                          <p:attrName>style.visibility</p:attrName>
                                        </p:attrNameLst>
                                      </p:cBhvr>
                                      <p:to>
                                        <p:strVal val="visible"/>
                                      </p:to>
                                    </p:set>
                                    <p:anim calcmode="lin" valueType="num">
                                      <p:cBhvr additive="base">
                                        <p:cTn id="23" dur="500" fill="hold"/>
                                        <p:tgtEl>
                                          <p:spTgt spid="16389"/>
                                        </p:tgtEl>
                                        <p:attrNameLst>
                                          <p:attrName>ppt_x</p:attrName>
                                        </p:attrNameLst>
                                      </p:cBhvr>
                                      <p:tavLst>
                                        <p:tav tm="0">
                                          <p:val>
                                            <p:strVal val="#ppt_x"/>
                                          </p:val>
                                        </p:tav>
                                        <p:tav tm="100000">
                                          <p:val>
                                            <p:strVal val="#ppt_x"/>
                                          </p:val>
                                        </p:tav>
                                      </p:tavLst>
                                    </p:anim>
                                    <p:anim calcmode="lin" valueType="num">
                                      <p:cBhvr additive="base">
                                        <p:cTn id="24" dur="500" fill="hold"/>
                                        <p:tgtEl>
                                          <p:spTgt spid="1638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additive="base">
                                        <p:cTn id="53" dur="500" fill="hold"/>
                                        <p:tgtEl>
                                          <p:spTgt spid="3"/>
                                        </p:tgtEl>
                                        <p:attrNameLst>
                                          <p:attrName>ppt_x</p:attrName>
                                        </p:attrNameLst>
                                      </p:cBhvr>
                                      <p:tavLst>
                                        <p:tav tm="0">
                                          <p:val>
                                            <p:strVal val="#ppt_x"/>
                                          </p:val>
                                        </p:tav>
                                        <p:tav tm="100000">
                                          <p:val>
                                            <p:strVal val="#ppt_x"/>
                                          </p:val>
                                        </p:tav>
                                      </p:tavLst>
                                    </p:anim>
                                    <p:anim calcmode="lin" valueType="num">
                                      <p:cBhvr additive="base">
                                        <p:cTn id="5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1000"/>
                                        <p:tgtEl>
                                          <p:spTgt spid="20"/>
                                        </p:tgtEl>
                                      </p:cBhvr>
                                    </p:animEffect>
                                    <p:anim calcmode="lin" valueType="num">
                                      <p:cBhvr>
                                        <p:cTn id="60" dur="1000" fill="hold"/>
                                        <p:tgtEl>
                                          <p:spTgt spid="20"/>
                                        </p:tgtEl>
                                        <p:attrNameLst>
                                          <p:attrName>ppt_x</p:attrName>
                                        </p:attrNameLst>
                                      </p:cBhvr>
                                      <p:tavLst>
                                        <p:tav tm="0">
                                          <p:val>
                                            <p:strVal val="#ppt_x"/>
                                          </p:val>
                                        </p:tav>
                                        <p:tav tm="100000">
                                          <p:val>
                                            <p:strVal val="#ppt_x"/>
                                          </p:val>
                                        </p:tav>
                                      </p:tavLst>
                                    </p:anim>
                                    <p:anim calcmode="lin" valueType="num">
                                      <p:cBhvr>
                                        <p:cTn id="6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fade">
                                      <p:cBhvr>
                                        <p:cTn id="66" dur="1000"/>
                                        <p:tgtEl>
                                          <p:spTgt spid="9"/>
                                        </p:tgtEl>
                                      </p:cBhvr>
                                    </p:animEffect>
                                    <p:anim calcmode="lin" valueType="num">
                                      <p:cBhvr>
                                        <p:cTn id="67" dur="1000" fill="hold"/>
                                        <p:tgtEl>
                                          <p:spTgt spid="9"/>
                                        </p:tgtEl>
                                        <p:attrNameLst>
                                          <p:attrName>ppt_x</p:attrName>
                                        </p:attrNameLst>
                                      </p:cBhvr>
                                      <p:tavLst>
                                        <p:tav tm="0">
                                          <p:val>
                                            <p:strVal val="#ppt_x"/>
                                          </p:val>
                                        </p:tav>
                                        <p:tav tm="100000">
                                          <p:val>
                                            <p:strVal val="#ppt_x"/>
                                          </p:val>
                                        </p:tav>
                                      </p:tavLst>
                                    </p:anim>
                                    <p:anim calcmode="lin" valueType="num">
                                      <p:cBhvr>
                                        <p:cTn id="68" dur="1000" fill="hold"/>
                                        <p:tgtEl>
                                          <p:spTgt spid="9"/>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1000"/>
                                        <p:tgtEl>
                                          <p:spTgt spid="12"/>
                                        </p:tgtEl>
                                      </p:cBhvr>
                                    </p:animEffect>
                                    <p:anim calcmode="lin" valueType="num">
                                      <p:cBhvr>
                                        <p:cTn id="72" dur="1000" fill="hold"/>
                                        <p:tgtEl>
                                          <p:spTgt spid="12"/>
                                        </p:tgtEl>
                                        <p:attrNameLst>
                                          <p:attrName>ppt_x</p:attrName>
                                        </p:attrNameLst>
                                      </p:cBhvr>
                                      <p:tavLst>
                                        <p:tav tm="0">
                                          <p:val>
                                            <p:strVal val="#ppt_x"/>
                                          </p:val>
                                        </p:tav>
                                        <p:tav tm="100000">
                                          <p:val>
                                            <p:strVal val="#ppt_x"/>
                                          </p:val>
                                        </p:tav>
                                      </p:tavLst>
                                    </p:anim>
                                    <p:anim calcmode="lin" valueType="num">
                                      <p:cBhvr>
                                        <p:cTn id="7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 calcmode="lin" valueType="num">
                                      <p:cBhvr additive="base">
                                        <p:cTn id="78" dur="500" fill="hold"/>
                                        <p:tgtEl>
                                          <p:spTgt spid="21"/>
                                        </p:tgtEl>
                                        <p:attrNameLst>
                                          <p:attrName>ppt_x</p:attrName>
                                        </p:attrNameLst>
                                      </p:cBhvr>
                                      <p:tavLst>
                                        <p:tav tm="0">
                                          <p:val>
                                            <p:strVal val="#ppt_x"/>
                                          </p:val>
                                        </p:tav>
                                        <p:tav tm="100000">
                                          <p:val>
                                            <p:strVal val="#ppt_x"/>
                                          </p:val>
                                        </p:tav>
                                      </p:tavLst>
                                    </p:anim>
                                    <p:anim calcmode="lin" valueType="num">
                                      <p:cBhvr additive="base">
                                        <p:cTn id="7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16390" grpId="0"/>
      <p:bldP spid="8" grpId="0" animBg="1"/>
      <p:bldP spid="9" grpId="0"/>
      <p:bldP spid="12" grpId="0" animBg="1"/>
      <p:bldP spid="16" grpId="0" animBg="1"/>
      <p:bldP spid="3" grpId="0" animBg="1"/>
      <p:bldP spid="18" grpId="0" animBg="1"/>
      <p:bldP spid="19" grpId="0" animBg="1"/>
      <p:bldP spid="15" grpId="0"/>
      <p:bldP spid="14" grpId="0"/>
      <p:bldP spid="20" grpId="0"/>
      <p:bldP spid="17" grpId="0"/>
      <p:bldP spid="21"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inversion"/>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p:cNvSpPr>
            <a:spLocks noGrp="1" noChangeArrowheads="1"/>
          </p:cNvSpPr>
          <p:nvPr>
            <p:ph type="title"/>
          </p:nvPr>
        </p:nvSpPr>
        <p:spPr>
          <a:xfrm>
            <a:off x="390525" y="342900"/>
            <a:ext cx="8229600" cy="1143000"/>
          </a:xfrm>
        </p:spPr>
        <p:txBody>
          <a:bodyPr/>
          <a:lstStyle/>
          <a:p>
            <a:pPr eaLnBrk="1" hangingPunct="1"/>
            <a:r>
              <a:rPr lang="en-US" dirty="0"/>
              <a:t>Inversions</a:t>
            </a:r>
          </a:p>
        </p:txBody>
      </p:sp>
      <p:sp>
        <p:nvSpPr>
          <p:cNvPr id="25604" name="Rectangle 7"/>
          <p:cNvSpPr>
            <a:spLocks noChangeArrowheads="1"/>
          </p:cNvSpPr>
          <p:nvPr/>
        </p:nvSpPr>
        <p:spPr bwMode="auto">
          <a:xfrm>
            <a:off x="7086600" y="6400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a:solidFill>
                  <a:srgbClr val="FFFFFF"/>
                </a:solidFill>
                <a:latin typeface="Arial" charset="0"/>
              </a:rPr>
              <a:t>7-</a:t>
            </a:r>
            <a:fld id="{1B481EFC-87BA-42CE-BAD2-B8D479A3A3F4}" type="slidenum">
              <a:rPr lang="en-US" sz="1400">
                <a:solidFill>
                  <a:srgbClr val="FFFFFF"/>
                </a:solidFill>
                <a:latin typeface="Arial" charset="0"/>
              </a:rPr>
              <a:pPr algn="r"/>
              <a:t>72</a:t>
            </a:fld>
            <a:r>
              <a:rPr lang="en-US" sz="1400">
                <a:solidFill>
                  <a:srgbClr val="FFFFFF"/>
                </a:solidFill>
                <a:latin typeface="Arial" charset="0"/>
              </a:rPr>
              <a:t>-Rx410-EP</a:t>
            </a:r>
          </a:p>
        </p:txBody>
      </p:sp>
    </p:spTree>
    <p:extLst>
      <p:ext uri="{BB962C8B-B14F-4D97-AF65-F5344CB8AC3E}">
        <p14:creationId xmlns:p14="http://schemas.microsoft.com/office/powerpoint/2010/main" val="794015279"/>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247" t="48913" r="30250" b="77"/>
          <a:stretch/>
        </p:blipFill>
        <p:spPr bwMode="auto">
          <a:xfrm>
            <a:off x="4986938" y="2016505"/>
            <a:ext cx="3699862" cy="3916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57058" name="Text Box 2"/>
          <p:cNvSpPr txBox="1">
            <a:spLocks noChangeArrowheads="1"/>
          </p:cNvSpPr>
          <p:nvPr/>
        </p:nvSpPr>
        <p:spPr bwMode="auto">
          <a:xfrm>
            <a:off x="162489" y="2471449"/>
            <a:ext cx="2015454" cy="1077218"/>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71842" dir="2700000" algn="ctr" rotWithShape="0">
                    <a:schemeClr val="tx1"/>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200" b="1" dirty="0">
                <a:solidFill>
                  <a:srgbClr val="000000"/>
                </a:solidFill>
                <a:latin typeface="Arial Narrow" pitchFamily="34" charset="0"/>
              </a:rPr>
              <a:t>Positive </a:t>
            </a:r>
          </a:p>
          <a:p>
            <a:pPr algn="ctr" eaLnBrk="1" hangingPunct="1"/>
            <a:r>
              <a:rPr lang="en-US" sz="3200" b="1" dirty="0">
                <a:solidFill>
                  <a:srgbClr val="000000"/>
                </a:solidFill>
                <a:latin typeface="Arial Narrow" pitchFamily="34" charset="0"/>
              </a:rPr>
              <a:t>Lapse Rate</a:t>
            </a:r>
          </a:p>
        </p:txBody>
      </p:sp>
      <p:sp>
        <p:nvSpPr>
          <p:cNvPr id="557060" name="Text Box 4"/>
          <p:cNvSpPr txBox="1">
            <a:spLocks noChangeArrowheads="1"/>
          </p:cNvSpPr>
          <p:nvPr/>
        </p:nvSpPr>
        <p:spPr bwMode="auto">
          <a:xfrm>
            <a:off x="2927465" y="2750650"/>
            <a:ext cx="1796935" cy="584775"/>
          </a:xfrm>
          <a:prstGeom prst="rect">
            <a:avLst/>
          </a:prstGeom>
          <a:solidFill>
            <a:schemeClr val="bg1"/>
          </a:solidFill>
          <a:ln w="9525">
            <a:solidFill>
              <a:schemeClr val="accent2"/>
            </a:solidFill>
            <a:miter lim="800000"/>
            <a:headEnd/>
            <a:tailEnd/>
          </a:ln>
          <a:effectLst/>
          <a:extLst>
            <a:ext uri="{AF507438-7753-43E0-B8FC-AC1667EBCBE1}">
              <a14:hiddenEffects xmlns:a14="http://schemas.microsoft.com/office/drawing/2010/main">
                <a:effectLst>
                  <a:outerShdw dist="71842" dir="2700000" algn="ctr" rotWithShape="0">
                    <a:schemeClr val="tx1"/>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200" b="1" dirty="0">
                <a:solidFill>
                  <a:srgbClr val="C00000"/>
                </a:solidFill>
                <a:latin typeface="Arial Narrow" pitchFamily="34" charset="0"/>
              </a:rPr>
              <a:t>Inversion</a:t>
            </a:r>
            <a:r>
              <a:rPr lang="en-US" b="1" dirty="0">
                <a:solidFill>
                  <a:srgbClr val="C00000"/>
                </a:solidFill>
                <a:latin typeface="Arial Narrow" pitchFamily="34" charset="0"/>
              </a:rPr>
              <a:t>!</a:t>
            </a:r>
            <a:endParaRPr lang="en-US" b="1" dirty="0">
              <a:solidFill>
                <a:srgbClr val="000000"/>
              </a:solidFill>
              <a:latin typeface="Arial Narrow" pitchFamily="34" charset="0"/>
            </a:endParaRPr>
          </a:p>
        </p:txBody>
      </p:sp>
      <p:sp>
        <p:nvSpPr>
          <p:cNvPr id="557062" name="Line 6"/>
          <p:cNvSpPr>
            <a:spLocks noChangeShapeType="1"/>
          </p:cNvSpPr>
          <p:nvPr/>
        </p:nvSpPr>
        <p:spPr bwMode="auto">
          <a:xfrm>
            <a:off x="2031835" y="3039359"/>
            <a:ext cx="975233" cy="0"/>
          </a:xfrm>
          <a:prstGeom prst="line">
            <a:avLst/>
          </a:prstGeom>
          <a:noFill/>
          <a:ln w="1079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81320" dir="3080412" algn="ctr" rotWithShape="0">
                    <a:schemeClr val="tx1"/>
                  </a:outerShdw>
                </a:effectLst>
              </a14:hiddenEffects>
            </a:ext>
          </a:extLst>
        </p:spPr>
        <p:txBody>
          <a:bodyPr/>
          <a:lstStyle/>
          <a:p>
            <a:endParaRPr lang="en-US" sz="1800">
              <a:solidFill>
                <a:srgbClr val="000000"/>
              </a:solidFill>
              <a:latin typeface="Arial" charset="0"/>
            </a:endParaRPr>
          </a:p>
        </p:txBody>
      </p:sp>
      <p:sp>
        <p:nvSpPr>
          <p:cNvPr id="8" name="Rectangle 2"/>
          <p:cNvSpPr txBox="1">
            <a:spLocks noChangeArrowheads="1"/>
          </p:cNvSpPr>
          <p:nvPr/>
        </p:nvSpPr>
        <p:spPr>
          <a:xfrm>
            <a:off x="457200" y="545087"/>
            <a:ext cx="8229600" cy="1143000"/>
          </a:xfrm>
          <a:prstGeom prst="rect">
            <a:avLst/>
          </a:prstGeom>
        </p:spPr>
        <p:txBody>
          <a:bodyPr/>
          <a:lst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a:lstStyle>
          <a:p>
            <a:pPr eaLnBrk="1" hangingPunct="1"/>
            <a:r>
              <a:rPr lang="en-US" dirty="0"/>
              <a:t>Recall Lapse Rate…..</a:t>
            </a:r>
          </a:p>
        </p:txBody>
      </p:sp>
      <p:sp>
        <p:nvSpPr>
          <p:cNvPr id="13" name="Oval 12"/>
          <p:cNvSpPr/>
          <p:nvPr/>
        </p:nvSpPr>
        <p:spPr>
          <a:xfrm>
            <a:off x="6778537" y="5148637"/>
            <a:ext cx="680037" cy="468725"/>
          </a:xfrm>
          <a:prstGeom prst="ellipse">
            <a:avLst/>
          </a:prstGeom>
          <a:noFill/>
          <a:ln w="44450">
            <a:solidFill>
              <a:srgbClr val="FFFF0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3" name="Rectangle 2"/>
          <p:cNvSpPr/>
          <p:nvPr/>
        </p:nvSpPr>
        <p:spPr>
          <a:xfrm>
            <a:off x="6240971" y="6005072"/>
            <a:ext cx="1479957" cy="369332"/>
          </a:xfrm>
          <a:prstGeom prst="rect">
            <a:avLst/>
          </a:prstGeom>
        </p:spPr>
        <p:txBody>
          <a:bodyPr wrap="none">
            <a:spAutoFit/>
          </a:bodyPr>
          <a:lstStyle/>
          <a:p>
            <a:r>
              <a:rPr lang="en-US" sz="1800" dirty="0">
                <a:solidFill>
                  <a:srgbClr val="000000"/>
                </a:solidFill>
                <a:latin typeface="Arial" charset="0"/>
              </a:rPr>
              <a:t>Temperature</a:t>
            </a:r>
          </a:p>
        </p:txBody>
      </p:sp>
      <p:sp>
        <p:nvSpPr>
          <p:cNvPr id="16" name="Rectangle 15"/>
          <p:cNvSpPr/>
          <p:nvPr/>
        </p:nvSpPr>
        <p:spPr>
          <a:xfrm rot="5400000">
            <a:off x="4225845" y="4179142"/>
            <a:ext cx="851515" cy="369332"/>
          </a:xfrm>
          <a:prstGeom prst="rect">
            <a:avLst/>
          </a:prstGeom>
        </p:spPr>
        <p:txBody>
          <a:bodyPr wrap="none">
            <a:spAutoFit/>
          </a:bodyPr>
          <a:lstStyle/>
          <a:p>
            <a:r>
              <a:rPr lang="en-US" sz="1800" dirty="0">
                <a:solidFill>
                  <a:srgbClr val="000000"/>
                </a:solidFill>
                <a:latin typeface="Arial" charset="0"/>
              </a:rPr>
              <a:t>Height</a:t>
            </a:r>
          </a:p>
        </p:txBody>
      </p:sp>
      <p:cxnSp>
        <p:nvCxnSpPr>
          <p:cNvPr id="5" name="Straight Arrow Connector 4"/>
          <p:cNvCxnSpPr/>
          <p:nvPr/>
        </p:nvCxnSpPr>
        <p:spPr>
          <a:xfrm>
            <a:off x="5622791" y="6051675"/>
            <a:ext cx="2428155"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4836269" y="3010058"/>
            <a:ext cx="0" cy="2482277"/>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113066" y="1116587"/>
            <a:ext cx="7077075" cy="646331"/>
          </a:xfrm>
          <a:prstGeom prst="rect">
            <a:avLst/>
          </a:prstGeom>
        </p:spPr>
        <p:txBody>
          <a:bodyPr wrap="square">
            <a:spAutoFit/>
          </a:bodyPr>
          <a:lstStyle/>
          <a:p>
            <a:pPr algn="ctr"/>
            <a:r>
              <a:rPr lang="en-US" sz="1800" i="1" dirty="0">
                <a:solidFill>
                  <a:srgbClr val="000000"/>
                </a:solidFill>
                <a:latin typeface="Arial" charset="0"/>
              </a:rPr>
              <a:t>The change in temperature with increasing altitude</a:t>
            </a:r>
            <a:br>
              <a:rPr lang="en-US" sz="1800" i="1" dirty="0">
                <a:solidFill>
                  <a:srgbClr val="000000"/>
                </a:solidFill>
                <a:latin typeface="Arial" charset="0"/>
              </a:rPr>
            </a:br>
            <a:endParaRPr lang="en-US" sz="1800" i="1" dirty="0">
              <a:solidFill>
                <a:srgbClr val="000000"/>
              </a:solidFill>
              <a:latin typeface="Arial" charset="0"/>
            </a:endParaRPr>
          </a:p>
        </p:txBody>
      </p:sp>
      <p:sp>
        <p:nvSpPr>
          <p:cNvPr id="17" name="AutoShape 6"/>
          <p:cNvSpPr>
            <a:spLocks noChangeArrowheads="1"/>
          </p:cNvSpPr>
          <p:nvPr/>
        </p:nvSpPr>
        <p:spPr bwMode="auto">
          <a:xfrm rot="5400000">
            <a:off x="6273043" y="4646125"/>
            <a:ext cx="324046" cy="1271727"/>
          </a:xfrm>
          <a:prstGeom prst="upArrow">
            <a:avLst>
              <a:gd name="adj1" fmla="val 50000"/>
              <a:gd name="adj2" fmla="val 62500"/>
            </a:avLst>
          </a:prstGeom>
          <a:gradFill rotWithShape="0">
            <a:gsLst>
              <a:gs pos="0">
                <a:srgbClr val="C00000"/>
              </a:gs>
              <a:gs pos="100000">
                <a:srgbClr val="FF7C80"/>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18" name="Rectangle 2"/>
          <p:cNvSpPr txBox="1">
            <a:spLocks noChangeArrowheads="1"/>
          </p:cNvSpPr>
          <p:nvPr/>
        </p:nvSpPr>
        <p:spPr>
          <a:xfrm>
            <a:off x="414345" y="4548465"/>
            <a:ext cx="3648075" cy="1143000"/>
          </a:xfrm>
          <a:prstGeom prst="rect">
            <a:avLst/>
          </a:prstGeom>
        </p:spPr>
        <p:txBody>
          <a:bodyPr/>
          <a:lst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a:lstStyle>
          <a:p>
            <a:pPr eaLnBrk="1" hangingPunct="1"/>
            <a:r>
              <a:rPr lang="en-US" dirty="0"/>
              <a:t>Inversion</a:t>
            </a:r>
          </a:p>
        </p:txBody>
      </p:sp>
      <p:sp>
        <p:nvSpPr>
          <p:cNvPr id="20" name="Text Box 8"/>
          <p:cNvSpPr txBox="1">
            <a:spLocks noChangeArrowheads="1"/>
          </p:cNvSpPr>
          <p:nvPr/>
        </p:nvSpPr>
        <p:spPr bwMode="auto">
          <a:xfrm>
            <a:off x="862012" y="1434949"/>
            <a:ext cx="1781175" cy="461963"/>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b="1" dirty="0">
                <a:solidFill>
                  <a:srgbClr val="FFFFFF"/>
                </a:solidFill>
              </a:rPr>
              <a:t>Definition:</a:t>
            </a:r>
          </a:p>
        </p:txBody>
      </p:sp>
      <p:sp>
        <p:nvSpPr>
          <p:cNvPr id="21" name="Rectangle 3"/>
          <p:cNvSpPr txBox="1">
            <a:spLocks noChangeArrowheads="1"/>
          </p:cNvSpPr>
          <p:nvPr/>
        </p:nvSpPr>
        <p:spPr>
          <a:xfrm>
            <a:off x="46879" y="5132887"/>
            <a:ext cx="4604724" cy="102558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Tx/>
              <a:buNone/>
            </a:pPr>
            <a:r>
              <a:rPr lang="en-US" sz="2400">
                <a:solidFill>
                  <a:srgbClr val="000000"/>
                </a:solidFill>
              </a:rPr>
              <a:t>    When temperature </a:t>
            </a:r>
            <a:r>
              <a:rPr lang="en-US" sz="2400" b="1" i="1">
                <a:solidFill>
                  <a:srgbClr val="C00000"/>
                </a:solidFill>
              </a:rPr>
              <a:t>increases</a:t>
            </a:r>
            <a:r>
              <a:rPr lang="en-US" sz="2400">
                <a:solidFill>
                  <a:srgbClr val="000000"/>
                </a:solidFill>
              </a:rPr>
              <a:t> with increasing altitude.</a:t>
            </a:r>
            <a:endParaRPr lang="en-US" dirty="0">
              <a:solidFill>
                <a:srgbClr val="000000"/>
              </a:solidFill>
            </a:endParaRPr>
          </a:p>
        </p:txBody>
      </p:sp>
    </p:spTree>
    <p:extLst>
      <p:ext uri="{BB962C8B-B14F-4D97-AF65-F5344CB8AC3E}">
        <p14:creationId xmlns:p14="http://schemas.microsoft.com/office/powerpoint/2010/main" val="7040091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7058"/>
                                        </p:tgtEl>
                                        <p:attrNameLst>
                                          <p:attrName>style.visibility</p:attrName>
                                        </p:attrNameLst>
                                      </p:cBhvr>
                                      <p:to>
                                        <p:strVal val="visible"/>
                                      </p:to>
                                    </p:set>
                                    <p:anim calcmode="lin" valueType="num">
                                      <p:cBhvr additive="base">
                                        <p:cTn id="7" dur="500" fill="hold"/>
                                        <p:tgtEl>
                                          <p:spTgt spid="557058"/>
                                        </p:tgtEl>
                                        <p:attrNameLst>
                                          <p:attrName>ppt_x</p:attrName>
                                        </p:attrNameLst>
                                      </p:cBhvr>
                                      <p:tavLst>
                                        <p:tav tm="0">
                                          <p:val>
                                            <p:strVal val="#ppt_x"/>
                                          </p:val>
                                        </p:tav>
                                        <p:tav tm="100000">
                                          <p:val>
                                            <p:strVal val="#ppt_x"/>
                                          </p:val>
                                        </p:tav>
                                      </p:tavLst>
                                    </p:anim>
                                    <p:anim calcmode="lin" valueType="num">
                                      <p:cBhvr additive="base">
                                        <p:cTn id="8" dur="500" fill="hold"/>
                                        <p:tgtEl>
                                          <p:spTgt spid="55705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57062"/>
                                        </p:tgtEl>
                                        <p:attrNameLst>
                                          <p:attrName>style.visibility</p:attrName>
                                        </p:attrNameLst>
                                      </p:cBhvr>
                                      <p:to>
                                        <p:strVal val="visible"/>
                                      </p:to>
                                    </p:set>
                                    <p:anim calcmode="lin" valueType="num">
                                      <p:cBhvr additive="base">
                                        <p:cTn id="11" dur="500" fill="hold"/>
                                        <p:tgtEl>
                                          <p:spTgt spid="557062"/>
                                        </p:tgtEl>
                                        <p:attrNameLst>
                                          <p:attrName>ppt_x</p:attrName>
                                        </p:attrNameLst>
                                      </p:cBhvr>
                                      <p:tavLst>
                                        <p:tav tm="0">
                                          <p:val>
                                            <p:strVal val="#ppt_x"/>
                                          </p:val>
                                        </p:tav>
                                        <p:tav tm="100000">
                                          <p:val>
                                            <p:strVal val="#ppt_x"/>
                                          </p:val>
                                        </p:tav>
                                      </p:tavLst>
                                    </p:anim>
                                    <p:anim calcmode="lin" valueType="num">
                                      <p:cBhvr additive="base">
                                        <p:cTn id="12" dur="500" fill="hold"/>
                                        <p:tgtEl>
                                          <p:spTgt spid="55706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57060"/>
                                        </p:tgtEl>
                                        <p:attrNameLst>
                                          <p:attrName>style.visibility</p:attrName>
                                        </p:attrNameLst>
                                      </p:cBhvr>
                                      <p:to>
                                        <p:strVal val="visible"/>
                                      </p:to>
                                    </p:set>
                                    <p:anim calcmode="lin" valueType="num">
                                      <p:cBhvr additive="base">
                                        <p:cTn id="15" dur="500" fill="hold"/>
                                        <p:tgtEl>
                                          <p:spTgt spid="557060"/>
                                        </p:tgtEl>
                                        <p:attrNameLst>
                                          <p:attrName>ppt_x</p:attrName>
                                        </p:attrNameLst>
                                      </p:cBhvr>
                                      <p:tavLst>
                                        <p:tav tm="0">
                                          <p:val>
                                            <p:strVal val="#ppt_x"/>
                                          </p:val>
                                        </p:tav>
                                        <p:tav tm="100000">
                                          <p:val>
                                            <p:strVal val="#ppt_x"/>
                                          </p:val>
                                        </p:tav>
                                      </p:tavLst>
                                    </p:anim>
                                    <p:anim calcmode="lin" valueType="num">
                                      <p:cBhvr additive="base">
                                        <p:cTn id="16" dur="500" fill="hold"/>
                                        <p:tgtEl>
                                          <p:spTgt spid="55706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58" grpId="0" animBg="1"/>
      <p:bldP spid="557060" grpId="0" animBg="1"/>
      <p:bldP spid="557062" grpId="0" animBg="1"/>
      <p:bldP spid="13" grpId="0" animBg="1"/>
      <p:bldP spid="1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609599" y="2076450"/>
            <a:ext cx="5029200" cy="3581400"/>
          </a:xfrm>
          <a:prstGeom prst="rect">
            <a:avLst/>
          </a:prstGeom>
          <a:solidFill>
            <a:schemeClr val="bg1"/>
          </a:solidFill>
          <a:ln w="9525">
            <a:solidFill>
              <a:schemeClr val="tx1"/>
            </a:solidFill>
            <a:miter lim="800000"/>
            <a:headEnd/>
            <a:tailEnd/>
          </a:ln>
        </p:spPr>
        <p:txBody>
          <a:bodyPr wrap="none" anchor="ctr"/>
          <a:lstStyle/>
          <a:p>
            <a:endParaRPr lang="en-US" sz="1800">
              <a:solidFill>
                <a:srgbClr val="000000"/>
              </a:solidFill>
              <a:latin typeface="Arial" charset="0"/>
            </a:endParaRPr>
          </a:p>
        </p:txBody>
      </p:sp>
      <p:grpSp>
        <p:nvGrpSpPr>
          <p:cNvPr id="26627" name="Group 21"/>
          <p:cNvGrpSpPr>
            <a:grpSpLocks/>
          </p:cNvGrpSpPr>
          <p:nvPr/>
        </p:nvGrpSpPr>
        <p:grpSpPr bwMode="auto">
          <a:xfrm>
            <a:off x="1295906" y="2076450"/>
            <a:ext cx="4343400" cy="3048000"/>
            <a:chOff x="864" y="1632"/>
            <a:chExt cx="2736" cy="1920"/>
          </a:xfrm>
        </p:grpSpPr>
        <p:sp>
          <p:nvSpPr>
            <p:cNvPr id="26643" name="Rectangle 19"/>
            <p:cNvSpPr>
              <a:spLocks noChangeArrowheads="1"/>
            </p:cNvSpPr>
            <p:nvPr/>
          </p:nvSpPr>
          <p:spPr bwMode="auto">
            <a:xfrm>
              <a:off x="864" y="1632"/>
              <a:ext cx="2736" cy="1920"/>
            </a:xfrm>
            <a:prstGeom prst="rect">
              <a:avLst/>
            </a:prstGeom>
            <a:gradFill rotWithShape="0">
              <a:gsLst>
                <a:gs pos="0">
                  <a:srgbClr val="3366CC"/>
                </a:gs>
                <a:gs pos="50000">
                  <a:srgbClr val="FF0000"/>
                </a:gs>
                <a:gs pos="100000">
                  <a:srgbClr val="3366CC"/>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26644" name="Rectangle 20"/>
            <p:cNvSpPr>
              <a:spLocks noChangeArrowheads="1"/>
            </p:cNvSpPr>
            <p:nvPr/>
          </p:nvSpPr>
          <p:spPr bwMode="auto">
            <a:xfrm>
              <a:off x="864" y="2448"/>
              <a:ext cx="2736" cy="960"/>
            </a:xfrm>
            <a:prstGeom prst="rect">
              <a:avLst/>
            </a:prstGeom>
            <a:gradFill rotWithShape="0">
              <a:gsLst>
                <a:gs pos="0">
                  <a:srgbClr val="FF0000"/>
                </a:gs>
                <a:gs pos="100000">
                  <a:srgbClr val="3366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800">
                <a:solidFill>
                  <a:srgbClr val="000000"/>
                </a:solidFill>
                <a:latin typeface="Arial" charset="0"/>
              </a:endParaRPr>
            </a:p>
          </p:txBody>
        </p:sp>
      </p:grpSp>
      <p:sp>
        <p:nvSpPr>
          <p:cNvPr id="26628" name="Rectangle 2"/>
          <p:cNvSpPr>
            <a:spLocks noGrp="1" noChangeArrowheads="1"/>
          </p:cNvSpPr>
          <p:nvPr>
            <p:ph type="title"/>
          </p:nvPr>
        </p:nvSpPr>
        <p:spPr>
          <a:xfrm>
            <a:off x="503305" y="518032"/>
            <a:ext cx="8229600" cy="849726"/>
          </a:xfrm>
        </p:spPr>
        <p:txBody>
          <a:bodyPr/>
          <a:lstStyle/>
          <a:p>
            <a:pPr eaLnBrk="1" hangingPunct="1"/>
            <a:r>
              <a:rPr lang="en-US" dirty="0"/>
              <a:t>Temperature “Inversion”</a:t>
            </a:r>
          </a:p>
        </p:txBody>
      </p:sp>
      <p:sp>
        <p:nvSpPr>
          <p:cNvPr id="26631" name="Text Box 7"/>
          <p:cNvSpPr txBox="1">
            <a:spLocks noChangeArrowheads="1"/>
          </p:cNvSpPr>
          <p:nvPr/>
        </p:nvSpPr>
        <p:spPr bwMode="auto">
          <a:xfrm>
            <a:off x="1403349" y="5108575"/>
            <a:ext cx="1722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b="1">
                <a:solidFill>
                  <a:srgbClr val="000000"/>
                </a:solidFill>
                <a:latin typeface="Arial" charset="0"/>
              </a:rPr>
              <a:t>Temperature</a:t>
            </a:r>
          </a:p>
        </p:txBody>
      </p:sp>
      <p:sp>
        <p:nvSpPr>
          <p:cNvPr id="26632" name="Line 8"/>
          <p:cNvSpPr>
            <a:spLocks noChangeShapeType="1"/>
          </p:cNvSpPr>
          <p:nvPr/>
        </p:nvSpPr>
        <p:spPr bwMode="auto">
          <a:xfrm>
            <a:off x="3125787" y="5326063"/>
            <a:ext cx="5334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26633" name="Text Box 9"/>
          <p:cNvSpPr txBox="1">
            <a:spLocks noChangeArrowheads="1"/>
          </p:cNvSpPr>
          <p:nvPr/>
        </p:nvSpPr>
        <p:spPr bwMode="auto">
          <a:xfrm rot="-5400000">
            <a:off x="488156" y="4320381"/>
            <a:ext cx="11287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b="1" dirty="0">
                <a:solidFill>
                  <a:srgbClr val="000000"/>
                </a:solidFill>
                <a:latin typeface="Arial" charset="0"/>
              </a:rPr>
              <a:t>Altitude</a:t>
            </a:r>
          </a:p>
        </p:txBody>
      </p:sp>
      <p:sp>
        <p:nvSpPr>
          <p:cNvPr id="26634" name="Line 10"/>
          <p:cNvSpPr>
            <a:spLocks noChangeShapeType="1"/>
          </p:cNvSpPr>
          <p:nvPr/>
        </p:nvSpPr>
        <p:spPr bwMode="auto">
          <a:xfrm flipV="1">
            <a:off x="1098549" y="3116263"/>
            <a:ext cx="0" cy="6096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26635" name="Text Box 13"/>
          <p:cNvSpPr txBox="1">
            <a:spLocks noChangeArrowheads="1"/>
          </p:cNvSpPr>
          <p:nvPr/>
        </p:nvSpPr>
        <p:spPr bwMode="auto">
          <a:xfrm>
            <a:off x="4073435" y="3352800"/>
            <a:ext cx="1565364"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lnSpc>
                <a:spcPct val="80000"/>
              </a:lnSpc>
            </a:pPr>
            <a:r>
              <a:rPr lang="en-US" sz="1800" b="1" dirty="0">
                <a:solidFill>
                  <a:srgbClr val="FFFFFF"/>
                </a:solidFill>
                <a:latin typeface="Arial" charset="0"/>
              </a:rPr>
              <a:t>Temperature</a:t>
            </a:r>
          </a:p>
          <a:p>
            <a:pPr algn="ctr" eaLnBrk="1" hangingPunct="1">
              <a:lnSpc>
                <a:spcPct val="80000"/>
              </a:lnSpc>
            </a:pPr>
            <a:r>
              <a:rPr lang="en-US" sz="1800" b="1" dirty="0">
                <a:solidFill>
                  <a:srgbClr val="FFFFFF"/>
                </a:solidFill>
                <a:latin typeface="Arial" charset="0"/>
              </a:rPr>
              <a:t>Inversion</a:t>
            </a:r>
          </a:p>
        </p:txBody>
      </p:sp>
      <p:sp>
        <p:nvSpPr>
          <p:cNvPr id="26636" name="Line 14"/>
          <p:cNvSpPr>
            <a:spLocks noChangeShapeType="1"/>
          </p:cNvSpPr>
          <p:nvPr/>
        </p:nvSpPr>
        <p:spPr bwMode="auto">
          <a:xfrm flipH="1">
            <a:off x="3075185" y="3716337"/>
            <a:ext cx="1087239" cy="979488"/>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26637" name="Text Box 15"/>
          <p:cNvSpPr txBox="1">
            <a:spLocks noChangeArrowheads="1"/>
          </p:cNvSpPr>
          <p:nvPr/>
        </p:nvSpPr>
        <p:spPr bwMode="auto">
          <a:xfrm>
            <a:off x="5772149" y="1847907"/>
            <a:ext cx="359092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pPr>
            <a:r>
              <a:rPr lang="en-US" sz="2800" b="1" dirty="0">
                <a:solidFill>
                  <a:srgbClr val="000000"/>
                </a:solidFill>
                <a:latin typeface="Arial" charset="0"/>
              </a:rPr>
              <a:t>Inversions are </a:t>
            </a:r>
            <a:r>
              <a:rPr lang="en-US" sz="2800" b="1" dirty="0">
                <a:solidFill>
                  <a:srgbClr val="C00000"/>
                </a:solidFill>
                <a:latin typeface="Arial" charset="0"/>
              </a:rPr>
              <a:t>stable layers</a:t>
            </a:r>
            <a:r>
              <a:rPr lang="en-US" sz="2800" b="1" dirty="0">
                <a:solidFill>
                  <a:srgbClr val="000000"/>
                </a:solidFill>
                <a:latin typeface="Arial" charset="0"/>
              </a:rPr>
              <a:t> which inhibit upward motion and smoke dispersal.</a:t>
            </a:r>
            <a:endParaRPr lang="en-US" sz="2800" dirty="0">
              <a:solidFill>
                <a:srgbClr val="000000"/>
              </a:solidFill>
            </a:endParaRPr>
          </a:p>
        </p:txBody>
      </p:sp>
      <p:sp>
        <p:nvSpPr>
          <p:cNvPr id="26638" name="Line 22"/>
          <p:cNvSpPr>
            <a:spLocks noChangeShapeType="1"/>
          </p:cNvSpPr>
          <p:nvPr/>
        </p:nvSpPr>
        <p:spPr bwMode="auto">
          <a:xfrm flipH="1" flipV="1">
            <a:off x="3125787" y="4662104"/>
            <a:ext cx="374451" cy="467491"/>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26639" name="Line 23"/>
          <p:cNvSpPr>
            <a:spLocks noChangeShapeType="1"/>
          </p:cNvSpPr>
          <p:nvPr/>
        </p:nvSpPr>
        <p:spPr bwMode="auto">
          <a:xfrm>
            <a:off x="3004343" y="2525100"/>
            <a:ext cx="1158081" cy="1200763"/>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26640" name="Line 24"/>
          <p:cNvSpPr>
            <a:spLocks noChangeShapeType="1"/>
          </p:cNvSpPr>
          <p:nvPr/>
        </p:nvSpPr>
        <p:spPr bwMode="auto">
          <a:xfrm>
            <a:off x="1311274" y="2971800"/>
            <a:ext cx="43434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26641" name="Line 25"/>
          <p:cNvSpPr>
            <a:spLocks noChangeShapeType="1"/>
          </p:cNvSpPr>
          <p:nvPr/>
        </p:nvSpPr>
        <p:spPr bwMode="auto">
          <a:xfrm>
            <a:off x="1328538" y="4257675"/>
            <a:ext cx="43434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pic>
        <p:nvPicPr>
          <p:cNvPr id="24" name="Picture 2" descr="C:\Users\amanda.graning\AppData\Local\Microsoft\Windows\Temporary Internet Files\Content.IE5\A2KX7EJV\MC900436167[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56011" y="4595018"/>
            <a:ext cx="412301" cy="4674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772149" y="4418122"/>
            <a:ext cx="3276600" cy="1815882"/>
          </a:xfrm>
          <a:prstGeom prst="rect">
            <a:avLst/>
          </a:prstGeom>
          <a:noFill/>
        </p:spPr>
        <p:txBody>
          <a:bodyPr wrap="square" rtlCol="0">
            <a:spAutoFit/>
          </a:bodyPr>
          <a:lstStyle/>
          <a:p>
            <a:r>
              <a:rPr lang="en-US" sz="2800" b="1" dirty="0">
                <a:solidFill>
                  <a:srgbClr val="000000"/>
                </a:solidFill>
                <a:latin typeface="Arial" charset="0"/>
              </a:rPr>
              <a:t>Form when Warm or Cold air is brought into the Area (advection)</a:t>
            </a:r>
          </a:p>
        </p:txBody>
      </p:sp>
      <p:sp>
        <p:nvSpPr>
          <p:cNvPr id="26" name="AutoShape 6"/>
          <p:cNvSpPr>
            <a:spLocks noChangeArrowheads="1"/>
          </p:cNvSpPr>
          <p:nvPr/>
        </p:nvSpPr>
        <p:spPr bwMode="auto">
          <a:xfrm rot="5400000">
            <a:off x="2136165" y="2893207"/>
            <a:ext cx="390526" cy="1487513"/>
          </a:xfrm>
          <a:prstGeom prst="upArrow">
            <a:avLst>
              <a:gd name="adj1" fmla="val 50000"/>
              <a:gd name="adj2" fmla="val 62500"/>
            </a:avLst>
          </a:prstGeom>
          <a:gradFill rotWithShape="0">
            <a:gsLst>
              <a:gs pos="0">
                <a:srgbClr val="C00000"/>
              </a:gs>
              <a:gs pos="100000">
                <a:srgbClr val="FF7C80"/>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27" name="AutoShape 6"/>
          <p:cNvSpPr>
            <a:spLocks noChangeArrowheads="1"/>
          </p:cNvSpPr>
          <p:nvPr/>
        </p:nvSpPr>
        <p:spPr bwMode="auto">
          <a:xfrm rot="5400000">
            <a:off x="2118833" y="4208844"/>
            <a:ext cx="367582" cy="1487488"/>
          </a:xfrm>
          <a:prstGeom prst="upArrow">
            <a:avLst>
              <a:gd name="adj1" fmla="val 50000"/>
              <a:gd name="adj2" fmla="val 62500"/>
            </a:avLst>
          </a:prstGeom>
          <a:gradFill rotWithShape="0">
            <a:gsLst>
              <a:gs pos="0">
                <a:srgbClr val="0000CC"/>
              </a:gs>
              <a:gs pos="100000">
                <a:srgbClr val="00B0F0"/>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spTree>
    <p:extLst>
      <p:ext uri="{BB962C8B-B14F-4D97-AF65-F5344CB8AC3E}">
        <p14:creationId xmlns:p14="http://schemas.microsoft.com/office/powerpoint/2010/main" val="27559543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104 0.03888 L -8.33333E-7 -0.07917 " pathEditMode="relative" rAng="0" ptsTypes="AA">
                                      <p:cBhvr>
                                        <p:cTn id="6" dur="2000" fill="hold"/>
                                        <p:tgtEl>
                                          <p:spTgt spid="24"/>
                                        </p:tgtEl>
                                        <p:attrNameLst>
                                          <p:attrName>ppt_x</p:attrName>
                                          <p:attrName>ppt_y</p:attrName>
                                        </p:attrNameLst>
                                      </p:cBhvr>
                                      <p:rCtr x="52" y="-5903"/>
                                    </p:animMotion>
                                  </p:childTnLst>
                                </p:cTn>
                              </p:par>
                              <p:par>
                                <p:cTn id="7" presetID="2" presetClass="entr" presetSubtype="4" fill="hold" grpId="0" nodeType="withEffect">
                                  <p:stCondLst>
                                    <p:cond delay="0"/>
                                  </p:stCondLst>
                                  <p:childTnLst>
                                    <p:set>
                                      <p:cBhvr>
                                        <p:cTn id="8" dur="1" fill="hold">
                                          <p:stCondLst>
                                            <p:cond delay="0"/>
                                          </p:stCondLst>
                                        </p:cTn>
                                        <p:tgtEl>
                                          <p:spTgt spid="26637"/>
                                        </p:tgtEl>
                                        <p:attrNameLst>
                                          <p:attrName>style.visibility</p:attrName>
                                        </p:attrNameLst>
                                      </p:cBhvr>
                                      <p:to>
                                        <p:strVal val="visible"/>
                                      </p:to>
                                    </p:set>
                                    <p:anim calcmode="lin" valueType="num">
                                      <p:cBhvr additive="base">
                                        <p:cTn id="9" dur="500" fill="hold"/>
                                        <p:tgtEl>
                                          <p:spTgt spid="26637"/>
                                        </p:tgtEl>
                                        <p:attrNameLst>
                                          <p:attrName>ppt_x</p:attrName>
                                        </p:attrNameLst>
                                      </p:cBhvr>
                                      <p:tavLst>
                                        <p:tav tm="0">
                                          <p:val>
                                            <p:strVal val="#ppt_x"/>
                                          </p:val>
                                        </p:tav>
                                        <p:tav tm="100000">
                                          <p:val>
                                            <p:strVal val="#ppt_x"/>
                                          </p:val>
                                        </p:tav>
                                      </p:tavLst>
                                    </p:anim>
                                    <p:anim calcmode="lin" valueType="num">
                                      <p:cBhvr additive="base">
                                        <p:cTn id="10" dur="500" fill="hold"/>
                                        <p:tgtEl>
                                          <p:spTgt spid="26637"/>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down)">
                                      <p:cBhvr>
                                        <p:cTn id="20" dur="500"/>
                                        <p:tgtEl>
                                          <p:spTgt spid="27"/>
                                        </p:tgtEl>
                                      </p:cBhvr>
                                    </p:animEffect>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down)">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7" grpId="0"/>
      <p:bldP spid="3" grpId="0"/>
      <p:bldP spid="26" grpId="0" animBg="1"/>
      <p:bldP spid="27"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4"/>
          <p:cNvSpPr>
            <a:spLocks noChangeArrowheads="1"/>
          </p:cNvSpPr>
          <p:nvPr/>
        </p:nvSpPr>
        <p:spPr bwMode="auto">
          <a:xfrm>
            <a:off x="0" y="0"/>
            <a:ext cx="9144000" cy="6858000"/>
          </a:xfrm>
          <a:prstGeom prst="rect">
            <a:avLst/>
          </a:prstGeom>
          <a:solidFill>
            <a:srgbClr val="00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solidFill>
                <a:srgbClr val="000000"/>
              </a:solidFill>
              <a:latin typeface="Arial" charset="0"/>
            </a:endParaRPr>
          </a:p>
        </p:txBody>
      </p:sp>
      <p:pic>
        <p:nvPicPr>
          <p:cNvPr id="66563" name="Picture 2" descr="4 Types of Invers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62000"/>
            <a:ext cx="81534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Text Box 3"/>
          <p:cNvSpPr txBox="1">
            <a:spLocks noChangeArrowheads="1"/>
          </p:cNvSpPr>
          <p:nvPr/>
        </p:nvSpPr>
        <p:spPr bwMode="auto">
          <a:xfrm>
            <a:off x="2133600" y="152400"/>
            <a:ext cx="5006975" cy="579438"/>
          </a:xfrm>
          <a:prstGeom prst="rect">
            <a:avLst/>
          </a:prstGeom>
          <a:noFill/>
          <a:ln>
            <a:noFill/>
          </a:ln>
          <a:effectLst>
            <a:outerShdw dist="71842"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b="1">
                <a:solidFill>
                  <a:srgbClr val="FFFF00"/>
                </a:solidFill>
              </a:rPr>
              <a:t>Four Types of Inversions</a:t>
            </a:r>
          </a:p>
        </p:txBody>
      </p:sp>
      <p:sp>
        <p:nvSpPr>
          <p:cNvPr id="395268" name="Line 4"/>
          <p:cNvSpPr>
            <a:spLocks noChangeShapeType="1"/>
          </p:cNvSpPr>
          <p:nvPr/>
        </p:nvSpPr>
        <p:spPr bwMode="auto">
          <a:xfrm>
            <a:off x="1905000" y="2057400"/>
            <a:ext cx="457200" cy="685800"/>
          </a:xfrm>
          <a:prstGeom prst="line">
            <a:avLst/>
          </a:prstGeom>
          <a:noFill/>
          <a:ln w="101600">
            <a:solidFill>
              <a:srgbClr val="FFFF00"/>
            </a:solidFill>
            <a:round/>
            <a:headEnd/>
            <a:tailEnd type="triangle" w="med" len="med"/>
          </a:ln>
          <a:effectLst>
            <a:outerShdw dist="80322" dir="4293903" algn="ctr" rotWithShape="0">
              <a:schemeClr val="tx1"/>
            </a:outerShdw>
          </a:effectLst>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395269" name="Line 5"/>
          <p:cNvSpPr>
            <a:spLocks noChangeShapeType="1"/>
          </p:cNvSpPr>
          <p:nvPr/>
        </p:nvSpPr>
        <p:spPr bwMode="auto">
          <a:xfrm flipH="1">
            <a:off x="5486400" y="1600200"/>
            <a:ext cx="381000" cy="685800"/>
          </a:xfrm>
          <a:prstGeom prst="line">
            <a:avLst/>
          </a:prstGeom>
          <a:noFill/>
          <a:ln w="101600">
            <a:solidFill>
              <a:srgbClr val="0000CC"/>
            </a:solidFill>
            <a:round/>
            <a:headEnd/>
            <a:tailEnd type="triangle" w="med" len="med"/>
          </a:ln>
          <a:effectLst>
            <a:outerShdw dist="80322" dir="4293903" algn="ctr" rotWithShape="0">
              <a:schemeClr val="tx1"/>
            </a:outerShdw>
          </a:effectLst>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395270" name="Line 6"/>
          <p:cNvSpPr>
            <a:spLocks noChangeShapeType="1"/>
          </p:cNvSpPr>
          <p:nvPr/>
        </p:nvSpPr>
        <p:spPr bwMode="auto">
          <a:xfrm>
            <a:off x="3048000" y="4191000"/>
            <a:ext cx="381000" cy="609600"/>
          </a:xfrm>
          <a:prstGeom prst="line">
            <a:avLst/>
          </a:prstGeom>
          <a:noFill/>
          <a:ln w="101600">
            <a:solidFill>
              <a:srgbClr val="FF0000"/>
            </a:solidFill>
            <a:round/>
            <a:headEnd/>
            <a:tailEnd type="triangle" w="med" len="med"/>
          </a:ln>
          <a:effectLst>
            <a:outerShdw dist="80322" dir="4293903" algn="ctr" rotWithShape="0">
              <a:schemeClr val="tx1"/>
            </a:outerShdw>
          </a:effectLst>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395271" name="Line 7"/>
          <p:cNvSpPr>
            <a:spLocks noChangeShapeType="1"/>
          </p:cNvSpPr>
          <p:nvPr/>
        </p:nvSpPr>
        <p:spPr bwMode="auto">
          <a:xfrm flipH="1">
            <a:off x="7696200" y="4343400"/>
            <a:ext cx="381000" cy="685800"/>
          </a:xfrm>
          <a:prstGeom prst="line">
            <a:avLst/>
          </a:prstGeom>
          <a:noFill/>
          <a:ln w="101600">
            <a:solidFill>
              <a:srgbClr val="FF6600"/>
            </a:solidFill>
            <a:round/>
            <a:headEnd/>
            <a:tailEnd type="triangle" w="med" len="med"/>
          </a:ln>
          <a:effectLst>
            <a:outerShdw dist="80322" dir="4293903" algn="ctr" rotWithShape="0">
              <a:schemeClr val="tx1"/>
            </a:outerShdw>
          </a:effectLst>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395272" name="Line 8"/>
          <p:cNvSpPr>
            <a:spLocks noChangeShapeType="1"/>
          </p:cNvSpPr>
          <p:nvPr/>
        </p:nvSpPr>
        <p:spPr bwMode="auto">
          <a:xfrm flipH="1">
            <a:off x="4038600" y="2209800"/>
            <a:ext cx="304800" cy="609600"/>
          </a:xfrm>
          <a:prstGeom prst="line">
            <a:avLst/>
          </a:prstGeom>
          <a:noFill/>
          <a:ln w="101600">
            <a:solidFill>
              <a:srgbClr val="FFFF00"/>
            </a:solidFill>
            <a:round/>
            <a:headEnd/>
            <a:tailEnd type="triangle" w="med" len="med"/>
          </a:ln>
          <a:effectLst>
            <a:outerShdw dist="80322" dir="4293903" algn="ctr" rotWithShape="0">
              <a:schemeClr val="tx1"/>
            </a:outerShdw>
          </a:effectLst>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395273" name="Line 9"/>
          <p:cNvSpPr>
            <a:spLocks noChangeShapeType="1"/>
          </p:cNvSpPr>
          <p:nvPr/>
        </p:nvSpPr>
        <p:spPr bwMode="auto">
          <a:xfrm flipH="1">
            <a:off x="1752600" y="4191000"/>
            <a:ext cx="304800" cy="609600"/>
          </a:xfrm>
          <a:prstGeom prst="line">
            <a:avLst/>
          </a:prstGeom>
          <a:noFill/>
          <a:ln w="101600">
            <a:solidFill>
              <a:srgbClr val="FF0000"/>
            </a:solidFill>
            <a:round/>
            <a:headEnd/>
            <a:tailEnd type="triangle" w="med" len="med"/>
          </a:ln>
          <a:effectLst>
            <a:outerShdw dist="80322" dir="4293903" algn="ctr" rotWithShape="0">
              <a:schemeClr val="tx1"/>
            </a:outerShdw>
          </a:effectLst>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395274" name="Line 10"/>
          <p:cNvSpPr>
            <a:spLocks noChangeShapeType="1"/>
          </p:cNvSpPr>
          <p:nvPr/>
        </p:nvSpPr>
        <p:spPr bwMode="auto">
          <a:xfrm>
            <a:off x="5257800" y="4419600"/>
            <a:ext cx="228600" cy="685800"/>
          </a:xfrm>
          <a:prstGeom prst="line">
            <a:avLst/>
          </a:prstGeom>
          <a:noFill/>
          <a:ln w="101600">
            <a:solidFill>
              <a:srgbClr val="FF6600"/>
            </a:solidFill>
            <a:round/>
            <a:headEnd/>
            <a:tailEnd type="triangle" w="med" len="med"/>
          </a:ln>
          <a:effectLst>
            <a:outerShdw dist="80322" dir="4293903" algn="ctr" rotWithShape="0">
              <a:schemeClr val="tx1"/>
            </a:outerShdw>
          </a:effectLst>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66572" name="Rectangle 8"/>
          <p:cNvSpPr>
            <a:spLocks noChangeArrowheads="1"/>
          </p:cNvSpPr>
          <p:nvPr/>
        </p:nvSpPr>
        <p:spPr bwMode="auto">
          <a:xfrm>
            <a:off x="7239000" y="66294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000">
                <a:solidFill>
                  <a:srgbClr val="DDDDDD"/>
                </a:solidFill>
                <a:latin typeface="Arial" charset="0"/>
              </a:rPr>
              <a:t>6-</a:t>
            </a:r>
            <a:fld id="{6743FB99-BAED-4C90-B7F8-8EE03DB87BB4}" type="slidenum">
              <a:rPr lang="en-US" sz="1000">
                <a:solidFill>
                  <a:srgbClr val="DDDDDD"/>
                </a:solidFill>
                <a:latin typeface="Arial" charset="0"/>
              </a:rPr>
              <a:pPr algn="r"/>
              <a:t>75</a:t>
            </a:fld>
            <a:r>
              <a:rPr lang="en-US" sz="1000">
                <a:solidFill>
                  <a:srgbClr val="DDDDDD"/>
                </a:solidFill>
                <a:latin typeface="Arial" charset="0"/>
              </a:rPr>
              <a:t>-S290-EP</a:t>
            </a:r>
          </a:p>
        </p:txBody>
      </p:sp>
    </p:spTree>
    <p:extLst>
      <p:ext uri="{BB962C8B-B14F-4D97-AF65-F5344CB8AC3E}">
        <p14:creationId xmlns:p14="http://schemas.microsoft.com/office/powerpoint/2010/main" val="3399546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95268"/>
                                        </p:tgtEl>
                                        <p:attrNameLst>
                                          <p:attrName>style.visibility</p:attrName>
                                        </p:attrNameLst>
                                      </p:cBhvr>
                                      <p:to>
                                        <p:strVal val="visible"/>
                                      </p:to>
                                    </p:set>
                                    <p:animEffect transition="in" filter="wipe(up)">
                                      <p:cBhvr>
                                        <p:cTn id="7" dur="1000"/>
                                        <p:tgtEl>
                                          <p:spTgt spid="39526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95272"/>
                                        </p:tgtEl>
                                        <p:attrNameLst>
                                          <p:attrName>style.visibility</p:attrName>
                                        </p:attrNameLst>
                                      </p:cBhvr>
                                      <p:to>
                                        <p:strVal val="visible"/>
                                      </p:to>
                                    </p:set>
                                    <p:animEffect transition="in" filter="wipe(up)">
                                      <p:cBhvr>
                                        <p:cTn id="10" dur="1000"/>
                                        <p:tgtEl>
                                          <p:spTgt spid="39527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95269"/>
                                        </p:tgtEl>
                                        <p:attrNameLst>
                                          <p:attrName>style.visibility</p:attrName>
                                        </p:attrNameLst>
                                      </p:cBhvr>
                                      <p:to>
                                        <p:strVal val="visible"/>
                                      </p:to>
                                    </p:set>
                                    <p:animEffect transition="in" filter="wipe(up)">
                                      <p:cBhvr>
                                        <p:cTn id="15" dur="1000"/>
                                        <p:tgtEl>
                                          <p:spTgt spid="39526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95273"/>
                                        </p:tgtEl>
                                        <p:attrNameLst>
                                          <p:attrName>style.visibility</p:attrName>
                                        </p:attrNameLst>
                                      </p:cBhvr>
                                      <p:to>
                                        <p:strVal val="visible"/>
                                      </p:to>
                                    </p:set>
                                    <p:animEffect transition="in" filter="wipe(up)">
                                      <p:cBhvr>
                                        <p:cTn id="20" dur="1000"/>
                                        <p:tgtEl>
                                          <p:spTgt spid="395273"/>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395270"/>
                                        </p:tgtEl>
                                        <p:attrNameLst>
                                          <p:attrName>style.visibility</p:attrName>
                                        </p:attrNameLst>
                                      </p:cBhvr>
                                      <p:to>
                                        <p:strVal val="visible"/>
                                      </p:to>
                                    </p:set>
                                    <p:animEffect transition="in" filter="wipe(up)">
                                      <p:cBhvr>
                                        <p:cTn id="23" dur="1000"/>
                                        <p:tgtEl>
                                          <p:spTgt spid="39527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395274"/>
                                        </p:tgtEl>
                                        <p:attrNameLst>
                                          <p:attrName>style.visibility</p:attrName>
                                        </p:attrNameLst>
                                      </p:cBhvr>
                                      <p:to>
                                        <p:strVal val="visible"/>
                                      </p:to>
                                    </p:set>
                                    <p:animEffect transition="in" filter="wipe(up)">
                                      <p:cBhvr>
                                        <p:cTn id="28" dur="1000"/>
                                        <p:tgtEl>
                                          <p:spTgt spid="395274"/>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395271"/>
                                        </p:tgtEl>
                                        <p:attrNameLst>
                                          <p:attrName>style.visibility</p:attrName>
                                        </p:attrNameLst>
                                      </p:cBhvr>
                                      <p:to>
                                        <p:strVal val="visible"/>
                                      </p:to>
                                    </p:set>
                                    <p:animEffect transition="in" filter="wipe(up)">
                                      <p:cBhvr>
                                        <p:cTn id="31" dur="1000"/>
                                        <p:tgtEl>
                                          <p:spTgt spid="395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8" grpId="0" animBg="1"/>
      <p:bldP spid="395269" grpId="0" animBg="1"/>
      <p:bldP spid="395270" grpId="0" animBg="1"/>
      <p:bldP spid="395271" grpId="0" animBg="1"/>
      <p:bldP spid="395272" grpId="0" animBg="1"/>
      <p:bldP spid="395273" grpId="0" animBg="1"/>
      <p:bldP spid="395274"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04800" y="649942"/>
            <a:ext cx="8534400" cy="1066800"/>
          </a:xfrm>
        </p:spPr>
        <p:txBody>
          <a:bodyPr/>
          <a:lstStyle/>
          <a:p>
            <a:pPr eaLnBrk="1" hangingPunct="1"/>
            <a:r>
              <a:rPr lang="en-US" sz="3600" dirty="0"/>
              <a:t>Formation of </a:t>
            </a:r>
            <a:br>
              <a:rPr lang="en-US" sz="3600" dirty="0"/>
            </a:br>
            <a:r>
              <a:rPr lang="en-US" sz="3600" dirty="0"/>
              <a:t>Nighttime Inversion</a:t>
            </a:r>
          </a:p>
        </p:txBody>
      </p:sp>
      <p:sp>
        <p:nvSpPr>
          <p:cNvPr id="29700" name="Rectangle 4"/>
          <p:cNvSpPr>
            <a:spLocks noChangeArrowheads="1"/>
          </p:cNvSpPr>
          <p:nvPr/>
        </p:nvSpPr>
        <p:spPr bwMode="auto">
          <a:xfrm>
            <a:off x="742950" y="2114254"/>
            <a:ext cx="7772400" cy="4286546"/>
          </a:xfrm>
          <a:prstGeom prst="rect">
            <a:avLst/>
          </a:prstGeom>
          <a:solidFill>
            <a:schemeClr val="bg1"/>
          </a:soli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29701" name="Rectangle 5"/>
          <p:cNvSpPr>
            <a:spLocks noChangeArrowheads="1"/>
          </p:cNvSpPr>
          <p:nvPr/>
        </p:nvSpPr>
        <p:spPr bwMode="auto">
          <a:xfrm flipH="1">
            <a:off x="6400800" y="5105400"/>
            <a:ext cx="1828800" cy="609600"/>
          </a:xfrm>
          <a:prstGeom prst="rect">
            <a:avLst/>
          </a:prstGeom>
          <a:gradFill rotWithShape="0">
            <a:gsLst>
              <a:gs pos="0">
                <a:srgbClr val="CC3300"/>
              </a:gs>
              <a:gs pos="100000">
                <a:srgbClr val="3399FF"/>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29702" name="Rectangle 6"/>
          <p:cNvSpPr>
            <a:spLocks noChangeArrowheads="1"/>
          </p:cNvSpPr>
          <p:nvPr/>
        </p:nvSpPr>
        <p:spPr bwMode="auto">
          <a:xfrm>
            <a:off x="4038600" y="5524500"/>
            <a:ext cx="1600200" cy="190500"/>
          </a:xfrm>
          <a:prstGeom prst="rect">
            <a:avLst/>
          </a:prstGeom>
          <a:gradFill rotWithShape="0">
            <a:gsLst>
              <a:gs pos="0">
                <a:srgbClr val="CC0000"/>
              </a:gs>
              <a:gs pos="100000">
                <a:srgbClr val="3399FF"/>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29723" name="Line 10"/>
          <p:cNvSpPr>
            <a:spLocks noChangeShapeType="1"/>
          </p:cNvSpPr>
          <p:nvPr/>
        </p:nvSpPr>
        <p:spPr bwMode="auto">
          <a:xfrm>
            <a:off x="914400" y="3848100"/>
            <a:ext cx="1552175" cy="1828800"/>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06" name="Line 13"/>
          <p:cNvSpPr>
            <a:spLocks noChangeShapeType="1"/>
          </p:cNvSpPr>
          <p:nvPr/>
        </p:nvSpPr>
        <p:spPr bwMode="auto">
          <a:xfrm flipH="1">
            <a:off x="4724400" y="5524500"/>
            <a:ext cx="114300" cy="114300"/>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09" name="Line 16"/>
          <p:cNvSpPr>
            <a:spLocks noChangeShapeType="1"/>
          </p:cNvSpPr>
          <p:nvPr/>
        </p:nvSpPr>
        <p:spPr bwMode="auto">
          <a:xfrm>
            <a:off x="6569849" y="3780545"/>
            <a:ext cx="1050151" cy="1324855"/>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0" name="Line 17"/>
          <p:cNvSpPr>
            <a:spLocks noChangeShapeType="1"/>
          </p:cNvSpPr>
          <p:nvPr/>
        </p:nvSpPr>
        <p:spPr bwMode="auto">
          <a:xfrm flipH="1">
            <a:off x="7010400" y="5105400"/>
            <a:ext cx="609600" cy="533400"/>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1" name="Text Box 18"/>
          <p:cNvSpPr txBox="1">
            <a:spLocks noChangeArrowheads="1"/>
          </p:cNvSpPr>
          <p:nvPr/>
        </p:nvSpPr>
        <p:spPr bwMode="auto">
          <a:xfrm>
            <a:off x="914400" y="2173198"/>
            <a:ext cx="1981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dirty="0">
                <a:solidFill>
                  <a:srgbClr val="000000"/>
                </a:solidFill>
                <a:latin typeface="Arial" charset="0"/>
              </a:rPr>
              <a:t>Late afternoon</a:t>
            </a:r>
          </a:p>
        </p:txBody>
      </p:sp>
      <p:sp>
        <p:nvSpPr>
          <p:cNvPr id="29712" name="Text Box 19"/>
          <p:cNvSpPr txBox="1">
            <a:spLocks noChangeArrowheads="1"/>
          </p:cNvSpPr>
          <p:nvPr/>
        </p:nvSpPr>
        <p:spPr bwMode="auto">
          <a:xfrm>
            <a:off x="4038600" y="2257924"/>
            <a:ext cx="1219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dirty="0">
                <a:solidFill>
                  <a:srgbClr val="000000"/>
                </a:solidFill>
                <a:latin typeface="Arial" charset="0"/>
              </a:rPr>
              <a:t>Evening</a:t>
            </a:r>
          </a:p>
        </p:txBody>
      </p:sp>
      <p:sp>
        <p:nvSpPr>
          <p:cNvPr id="29713" name="Text Box 20"/>
          <p:cNvSpPr txBox="1">
            <a:spLocks noChangeArrowheads="1"/>
          </p:cNvSpPr>
          <p:nvPr/>
        </p:nvSpPr>
        <p:spPr bwMode="auto">
          <a:xfrm>
            <a:off x="6400800" y="2273090"/>
            <a:ext cx="1447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dirty="0">
                <a:solidFill>
                  <a:srgbClr val="000000"/>
                </a:solidFill>
                <a:latin typeface="Arial" charset="0"/>
              </a:rPr>
              <a:t>Overnight</a:t>
            </a:r>
          </a:p>
        </p:txBody>
      </p:sp>
      <p:sp>
        <p:nvSpPr>
          <p:cNvPr id="29714" name="Line 21"/>
          <p:cNvSpPr>
            <a:spLocks noChangeShapeType="1"/>
          </p:cNvSpPr>
          <p:nvPr/>
        </p:nvSpPr>
        <p:spPr bwMode="auto">
          <a:xfrm>
            <a:off x="685800" y="5715000"/>
            <a:ext cx="77724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5" name="Line 22"/>
          <p:cNvSpPr>
            <a:spLocks noChangeShapeType="1"/>
          </p:cNvSpPr>
          <p:nvPr/>
        </p:nvSpPr>
        <p:spPr bwMode="auto">
          <a:xfrm>
            <a:off x="2576712" y="3576561"/>
            <a:ext cx="0" cy="1833639"/>
          </a:xfrm>
          <a:prstGeom prst="line">
            <a:avLst/>
          </a:prstGeom>
          <a:noFill/>
          <a:ln w="57150">
            <a:solidFill>
              <a:srgbClr val="FFC000"/>
            </a:solidFill>
            <a:round/>
            <a:headEnd/>
            <a:tailEnd type="triangle" w="med" len="med"/>
          </a:ln>
          <a:effectLst>
            <a:innerShdw blurRad="63500" dist="50800" dir="13500000">
              <a:schemeClr val="tx1">
                <a:alpha val="50000"/>
              </a:schemeClr>
            </a:innerShdw>
          </a:effectLst>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6" name="Text Box 23"/>
          <p:cNvSpPr txBox="1">
            <a:spLocks noChangeArrowheads="1"/>
          </p:cNvSpPr>
          <p:nvPr/>
        </p:nvSpPr>
        <p:spPr bwMode="auto">
          <a:xfrm>
            <a:off x="1876707" y="4060116"/>
            <a:ext cx="1752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000" b="1" dirty="0">
                <a:solidFill>
                  <a:srgbClr val="000000"/>
                </a:solidFill>
                <a:latin typeface="Arial" charset="0"/>
              </a:rPr>
              <a:t>Sun heats the ground</a:t>
            </a:r>
          </a:p>
        </p:txBody>
      </p:sp>
      <p:sp>
        <p:nvSpPr>
          <p:cNvPr id="29717" name="Line 24"/>
          <p:cNvSpPr>
            <a:spLocks noChangeShapeType="1"/>
          </p:cNvSpPr>
          <p:nvPr/>
        </p:nvSpPr>
        <p:spPr bwMode="auto">
          <a:xfrm flipV="1">
            <a:off x="4572000" y="3886200"/>
            <a:ext cx="0" cy="1752600"/>
          </a:xfrm>
          <a:prstGeom prst="line">
            <a:avLst/>
          </a:prstGeom>
          <a:noFill/>
          <a:ln w="76200">
            <a:solidFill>
              <a:srgbClr val="FFC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8" name="Text Box 25"/>
          <p:cNvSpPr txBox="1">
            <a:spLocks noChangeArrowheads="1"/>
          </p:cNvSpPr>
          <p:nvPr/>
        </p:nvSpPr>
        <p:spPr bwMode="auto">
          <a:xfrm>
            <a:off x="5208865" y="3886200"/>
            <a:ext cx="1295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000" b="1" dirty="0">
                <a:solidFill>
                  <a:srgbClr val="000000"/>
                </a:solidFill>
                <a:latin typeface="Arial" charset="0"/>
              </a:rPr>
              <a:t>Ground radiates </a:t>
            </a:r>
            <a:br>
              <a:rPr lang="en-US" sz="2000" b="1" dirty="0">
                <a:solidFill>
                  <a:srgbClr val="000000"/>
                </a:solidFill>
                <a:latin typeface="Arial" charset="0"/>
              </a:rPr>
            </a:br>
            <a:r>
              <a:rPr lang="en-US" sz="2000" b="1" dirty="0">
                <a:solidFill>
                  <a:srgbClr val="000000"/>
                </a:solidFill>
                <a:latin typeface="Arial" charset="0"/>
              </a:rPr>
              <a:t>heat</a:t>
            </a:r>
          </a:p>
        </p:txBody>
      </p:sp>
      <p:sp>
        <p:nvSpPr>
          <p:cNvPr id="29719" name="Text Box 26"/>
          <p:cNvSpPr txBox="1">
            <a:spLocks noChangeArrowheads="1"/>
          </p:cNvSpPr>
          <p:nvPr/>
        </p:nvSpPr>
        <p:spPr bwMode="auto">
          <a:xfrm>
            <a:off x="6400800" y="5181600"/>
            <a:ext cx="1828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2000" b="1">
                <a:solidFill>
                  <a:srgbClr val="FFFFFF"/>
                </a:solidFill>
                <a:latin typeface="Arial" charset="0"/>
              </a:rPr>
              <a:t>INVERSION</a:t>
            </a:r>
          </a:p>
        </p:txBody>
      </p:sp>
      <p:sp>
        <p:nvSpPr>
          <p:cNvPr id="29720" name="Line 27"/>
          <p:cNvSpPr>
            <a:spLocks noChangeShapeType="1"/>
          </p:cNvSpPr>
          <p:nvPr/>
        </p:nvSpPr>
        <p:spPr bwMode="auto">
          <a:xfrm>
            <a:off x="3573076" y="3886200"/>
            <a:ext cx="1265624" cy="1638299"/>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8" name="Line 10"/>
          <p:cNvSpPr>
            <a:spLocks noChangeShapeType="1"/>
          </p:cNvSpPr>
          <p:nvPr/>
        </p:nvSpPr>
        <p:spPr bwMode="auto">
          <a:xfrm flipV="1">
            <a:off x="594739" y="2750884"/>
            <a:ext cx="0" cy="2918239"/>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29" name="Text Box 9"/>
          <p:cNvSpPr txBox="1">
            <a:spLocks noChangeArrowheads="1"/>
          </p:cNvSpPr>
          <p:nvPr/>
        </p:nvSpPr>
        <p:spPr bwMode="auto">
          <a:xfrm rot="-5400000">
            <a:off x="-230806" y="4252118"/>
            <a:ext cx="11287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b="1" dirty="0">
                <a:solidFill>
                  <a:srgbClr val="000000"/>
                </a:solidFill>
                <a:latin typeface="Arial" charset="0"/>
              </a:rPr>
              <a:t>Altitude</a:t>
            </a:r>
          </a:p>
        </p:txBody>
      </p:sp>
      <p:pic>
        <p:nvPicPr>
          <p:cNvPr id="163842" name="Picture 2" descr="C:\Users\amanda.graning\AppData\Local\Microsoft\Windows\Temporary Internet Files\Content.IE5\QNMFY65I\MC900440405[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415" y="2576121"/>
            <a:ext cx="818585" cy="818585"/>
          </a:xfrm>
          <a:prstGeom prst="rect">
            <a:avLst/>
          </a:prstGeom>
          <a:noFill/>
          <a:extLst>
            <a:ext uri="{909E8E84-426E-40DD-AFC4-6F175D3DCCD1}">
              <a14:hiddenFill xmlns:a14="http://schemas.microsoft.com/office/drawing/2010/main">
                <a:solidFill>
                  <a:srgbClr val="FFFFFF"/>
                </a:solidFill>
              </a14:hiddenFill>
            </a:ext>
          </a:extLst>
        </p:spPr>
      </p:pic>
      <p:pic>
        <p:nvPicPr>
          <p:cNvPr id="163843" name="Picture 3" descr="C:\Users\amanda.graning\AppData\Local\Microsoft\Windows\Temporary Internet Files\Content.IE5\8CQPXODX\MC90043259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5572" y="2654799"/>
            <a:ext cx="718693" cy="718693"/>
          </a:xfrm>
          <a:prstGeom prst="rect">
            <a:avLst/>
          </a:prstGeom>
          <a:noFill/>
          <a:extLst>
            <a:ext uri="{909E8E84-426E-40DD-AFC4-6F175D3DCCD1}">
              <a14:hiddenFill xmlns:a14="http://schemas.microsoft.com/office/drawing/2010/main">
                <a:solidFill>
                  <a:srgbClr val="FFFFFF"/>
                </a:solidFill>
              </a14:hiddenFill>
            </a:ext>
          </a:extLst>
        </p:spPr>
      </p:pic>
      <p:sp>
        <p:nvSpPr>
          <p:cNvPr id="32" name="Line 24"/>
          <p:cNvSpPr>
            <a:spLocks noChangeShapeType="1"/>
          </p:cNvSpPr>
          <p:nvPr/>
        </p:nvSpPr>
        <p:spPr bwMode="auto">
          <a:xfrm flipV="1">
            <a:off x="8043902" y="3886199"/>
            <a:ext cx="0" cy="1752600"/>
          </a:xfrm>
          <a:prstGeom prst="line">
            <a:avLst/>
          </a:prstGeom>
          <a:noFill/>
          <a:ln w="76200">
            <a:solidFill>
              <a:srgbClr val="FFC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Tree>
    <p:extLst>
      <p:ext uri="{BB962C8B-B14F-4D97-AF65-F5344CB8AC3E}">
        <p14:creationId xmlns:p14="http://schemas.microsoft.com/office/powerpoint/2010/main" val="411716596"/>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4"/>
          <p:cNvSpPr>
            <a:spLocks noChangeArrowheads="1"/>
          </p:cNvSpPr>
          <p:nvPr/>
        </p:nvSpPr>
        <p:spPr bwMode="auto">
          <a:xfrm>
            <a:off x="742950" y="2215058"/>
            <a:ext cx="7772400" cy="3916801"/>
          </a:xfrm>
          <a:prstGeom prst="rect">
            <a:avLst/>
          </a:prstGeom>
          <a:solidFill>
            <a:schemeClr val="bg1"/>
          </a:soli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29723" name="Line 10"/>
          <p:cNvSpPr>
            <a:spLocks noChangeShapeType="1"/>
          </p:cNvSpPr>
          <p:nvPr/>
        </p:nvSpPr>
        <p:spPr bwMode="auto">
          <a:xfrm>
            <a:off x="6491727" y="3860266"/>
            <a:ext cx="1552175" cy="1828800"/>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4" name="Line 21"/>
          <p:cNvSpPr>
            <a:spLocks noChangeShapeType="1"/>
          </p:cNvSpPr>
          <p:nvPr/>
        </p:nvSpPr>
        <p:spPr bwMode="auto">
          <a:xfrm>
            <a:off x="724220" y="5715000"/>
            <a:ext cx="77724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5" name="Line 22"/>
          <p:cNvSpPr>
            <a:spLocks noChangeShapeType="1"/>
          </p:cNvSpPr>
          <p:nvPr/>
        </p:nvSpPr>
        <p:spPr bwMode="auto">
          <a:xfrm>
            <a:off x="7972183" y="3584642"/>
            <a:ext cx="0" cy="1731826"/>
          </a:xfrm>
          <a:prstGeom prst="line">
            <a:avLst/>
          </a:prstGeom>
          <a:noFill/>
          <a:ln w="57150">
            <a:solidFill>
              <a:srgbClr val="FFC000"/>
            </a:solidFill>
            <a:round/>
            <a:headEnd/>
            <a:tailEnd type="triangle" w="med" len="med"/>
          </a:ln>
          <a:effectLst>
            <a:innerShdw blurRad="63500" dist="50800" dir="13500000">
              <a:schemeClr val="tx1">
                <a:alpha val="50000"/>
              </a:schemeClr>
            </a:innerShdw>
          </a:effectLst>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8" name="Text Box 25"/>
          <p:cNvSpPr txBox="1">
            <a:spLocks noChangeArrowheads="1"/>
          </p:cNvSpPr>
          <p:nvPr/>
        </p:nvSpPr>
        <p:spPr bwMode="auto">
          <a:xfrm>
            <a:off x="4808518" y="3807399"/>
            <a:ext cx="1295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000" b="1" dirty="0">
                <a:solidFill>
                  <a:srgbClr val="000000"/>
                </a:solidFill>
                <a:latin typeface="Arial" charset="0"/>
              </a:rPr>
              <a:t>Ground Absorbs </a:t>
            </a:r>
            <a:br>
              <a:rPr lang="en-US" sz="2000" b="1" dirty="0">
                <a:solidFill>
                  <a:srgbClr val="000000"/>
                </a:solidFill>
                <a:latin typeface="Arial" charset="0"/>
              </a:rPr>
            </a:br>
            <a:r>
              <a:rPr lang="en-US" sz="2000" b="1" dirty="0">
                <a:solidFill>
                  <a:srgbClr val="000000"/>
                </a:solidFill>
                <a:latin typeface="Arial" charset="0"/>
              </a:rPr>
              <a:t>Heat</a:t>
            </a:r>
          </a:p>
        </p:txBody>
      </p:sp>
      <p:sp>
        <p:nvSpPr>
          <p:cNvPr id="28" name="Line 10"/>
          <p:cNvSpPr>
            <a:spLocks noChangeShapeType="1"/>
          </p:cNvSpPr>
          <p:nvPr/>
        </p:nvSpPr>
        <p:spPr bwMode="auto">
          <a:xfrm flipV="1">
            <a:off x="594739" y="2750884"/>
            <a:ext cx="0" cy="2918239"/>
          </a:xfrm>
          <a:prstGeom prst="line">
            <a:avLst/>
          </a:prstGeom>
          <a:noFill/>
          <a:ln w="444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29" name="Text Box 9"/>
          <p:cNvSpPr txBox="1">
            <a:spLocks noChangeArrowheads="1"/>
          </p:cNvSpPr>
          <p:nvPr/>
        </p:nvSpPr>
        <p:spPr bwMode="auto">
          <a:xfrm rot="-5400000">
            <a:off x="-230806" y="4252118"/>
            <a:ext cx="11287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b="1" dirty="0">
                <a:solidFill>
                  <a:srgbClr val="000000"/>
                </a:solidFill>
                <a:latin typeface="Arial" charset="0"/>
              </a:rPr>
              <a:t>Altitude</a:t>
            </a:r>
          </a:p>
        </p:txBody>
      </p:sp>
      <p:sp>
        <p:nvSpPr>
          <p:cNvPr id="29701" name="Rectangle 5"/>
          <p:cNvSpPr>
            <a:spLocks noChangeArrowheads="1"/>
          </p:cNvSpPr>
          <p:nvPr/>
        </p:nvSpPr>
        <p:spPr bwMode="auto">
          <a:xfrm flipH="1">
            <a:off x="1351138" y="5066846"/>
            <a:ext cx="1828800" cy="609600"/>
          </a:xfrm>
          <a:prstGeom prst="rect">
            <a:avLst/>
          </a:prstGeom>
          <a:gradFill rotWithShape="0">
            <a:gsLst>
              <a:gs pos="0">
                <a:srgbClr val="CC3300"/>
              </a:gs>
              <a:gs pos="100000">
                <a:srgbClr val="3399FF"/>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29709" name="Line 16"/>
          <p:cNvSpPr>
            <a:spLocks noChangeShapeType="1"/>
          </p:cNvSpPr>
          <p:nvPr/>
        </p:nvSpPr>
        <p:spPr bwMode="auto">
          <a:xfrm>
            <a:off x="1520187" y="3741991"/>
            <a:ext cx="1050151" cy="1324855"/>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0" name="Line 17"/>
          <p:cNvSpPr>
            <a:spLocks noChangeShapeType="1"/>
          </p:cNvSpPr>
          <p:nvPr/>
        </p:nvSpPr>
        <p:spPr bwMode="auto">
          <a:xfrm flipH="1">
            <a:off x="1960738" y="5066846"/>
            <a:ext cx="609600" cy="533400"/>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9" name="Text Box 26"/>
          <p:cNvSpPr txBox="1">
            <a:spLocks noChangeArrowheads="1"/>
          </p:cNvSpPr>
          <p:nvPr/>
        </p:nvSpPr>
        <p:spPr bwMode="auto">
          <a:xfrm>
            <a:off x="1351138" y="5143046"/>
            <a:ext cx="1828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2000" b="1" dirty="0">
                <a:solidFill>
                  <a:srgbClr val="FFFFFF"/>
                </a:solidFill>
                <a:latin typeface="Arial" charset="0"/>
              </a:rPr>
              <a:t>INVERSION</a:t>
            </a:r>
          </a:p>
        </p:txBody>
      </p:sp>
      <p:pic>
        <p:nvPicPr>
          <p:cNvPr id="163842" name="Picture 2" descr="C:\Users\amanda.graning\AppData\Local\Microsoft\Windows\Temporary Internet Files\Content.IE5\QNMFY65I\MC900440405[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1335" y="2405249"/>
            <a:ext cx="1012447" cy="1012447"/>
          </a:xfrm>
          <a:prstGeom prst="rect">
            <a:avLst/>
          </a:prstGeom>
          <a:noFill/>
          <a:extLst>
            <a:ext uri="{909E8E84-426E-40DD-AFC4-6F175D3DCCD1}">
              <a14:hiddenFill xmlns:a14="http://schemas.microsoft.com/office/drawing/2010/main">
                <a:solidFill>
                  <a:srgbClr val="FFFFFF"/>
                </a:solidFill>
              </a14:hiddenFill>
            </a:ext>
          </a:extLst>
        </p:spPr>
      </p:pic>
      <p:sp>
        <p:nvSpPr>
          <p:cNvPr id="25" name="Text Box 9"/>
          <p:cNvSpPr txBox="1">
            <a:spLocks noChangeArrowheads="1"/>
          </p:cNvSpPr>
          <p:nvPr/>
        </p:nvSpPr>
        <p:spPr bwMode="auto">
          <a:xfrm>
            <a:off x="6633782" y="2722642"/>
            <a:ext cx="1676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dirty="0">
                <a:solidFill>
                  <a:srgbClr val="000000"/>
                </a:solidFill>
                <a:latin typeface="Arial" charset="0"/>
              </a:rPr>
              <a:t>Noon time</a:t>
            </a:r>
          </a:p>
        </p:txBody>
      </p:sp>
      <p:sp>
        <p:nvSpPr>
          <p:cNvPr id="26" name="Text Box 10"/>
          <p:cNvSpPr txBox="1">
            <a:spLocks noChangeArrowheads="1"/>
          </p:cNvSpPr>
          <p:nvPr/>
        </p:nvSpPr>
        <p:spPr bwMode="auto">
          <a:xfrm>
            <a:off x="3786027" y="2722642"/>
            <a:ext cx="187674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dirty="0">
                <a:solidFill>
                  <a:srgbClr val="000000"/>
                </a:solidFill>
                <a:latin typeface="Arial" charset="0"/>
              </a:rPr>
              <a:t>Mid morning</a:t>
            </a:r>
          </a:p>
        </p:txBody>
      </p:sp>
      <p:sp>
        <p:nvSpPr>
          <p:cNvPr id="27" name="Text Box 18"/>
          <p:cNvSpPr txBox="1">
            <a:spLocks noChangeArrowheads="1"/>
          </p:cNvSpPr>
          <p:nvPr/>
        </p:nvSpPr>
        <p:spPr bwMode="auto">
          <a:xfrm>
            <a:off x="1627763" y="2668044"/>
            <a:ext cx="1447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dirty="0">
                <a:solidFill>
                  <a:srgbClr val="000000"/>
                </a:solidFill>
                <a:latin typeface="Arial" charset="0"/>
              </a:rPr>
              <a:t>Sunrise</a:t>
            </a:r>
          </a:p>
        </p:txBody>
      </p:sp>
      <p:sp>
        <p:nvSpPr>
          <p:cNvPr id="30" name="Rectangle 27"/>
          <p:cNvSpPr>
            <a:spLocks noChangeArrowheads="1"/>
          </p:cNvSpPr>
          <p:nvPr/>
        </p:nvSpPr>
        <p:spPr bwMode="auto">
          <a:xfrm flipH="1">
            <a:off x="3888118" y="5066846"/>
            <a:ext cx="1733217" cy="609734"/>
          </a:xfrm>
          <a:prstGeom prst="rect">
            <a:avLst/>
          </a:prstGeom>
          <a:gradFill rotWithShape="0">
            <a:gsLst>
              <a:gs pos="0">
                <a:srgbClr val="CC3300"/>
              </a:gs>
              <a:gs pos="50000">
                <a:srgbClr val="3399FF"/>
              </a:gs>
              <a:gs pos="100000">
                <a:srgbClr val="CC3300"/>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31" name="Line 22"/>
          <p:cNvSpPr>
            <a:spLocks noChangeShapeType="1"/>
          </p:cNvSpPr>
          <p:nvPr/>
        </p:nvSpPr>
        <p:spPr bwMode="auto">
          <a:xfrm>
            <a:off x="4011806" y="3799484"/>
            <a:ext cx="1078866" cy="1306166"/>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33" name="Line 24"/>
          <p:cNvSpPr>
            <a:spLocks noChangeShapeType="1"/>
          </p:cNvSpPr>
          <p:nvPr/>
        </p:nvSpPr>
        <p:spPr bwMode="auto">
          <a:xfrm>
            <a:off x="4724400" y="5486400"/>
            <a:ext cx="304800" cy="182723"/>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34" name="Line 23"/>
          <p:cNvSpPr>
            <a:spLocks noChangeShapeType="1"/>
          </p:cNvSpPr>
          <p:nvPr/>
        </p:nvSpPr>
        <p:spPr bwMode="auto">
          <a:xfrm flipH="1">
            <a:off x="4724399" y="5105650"/>
            <a:ext cx="362431" cy="380750"/>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29717" name="Line 24"/>
          <p:cNvSpPr>
            <a:spLocks noChangeShapeType="1"/>
          </p:cNvSpPr>
          <p:nvPr/>
        </p:nvSpPr>
        <p:spPr bwMode="auto">
          <a:xfrm>
            <a:off x="4267120" y="3828300"/>
            <a:ext cx="0" cy="1771946"/>
          </a:xfrm>
          <a:prstGeom prst="line">
            <a:avLst/>
          </a:prstGeom>
          <a:noFill/>
          <a:ln w="76200">
            <a:solidFill>
              <a:srgbClr val="FFC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pic>
        <p:nvPicPr>
          <p:cNvPr id="35" name="Picture 3" descr="C:\Users\amanda.graning\AppData\Local\Microsoft\Windows\Temporary Internet Files\Content.IE5\8CQPXODX\MC90043259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031" y="2654799"/>
            <a:ext cx="718693" cy="718693"/>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2"/>
          <p:cNvSpPr txBox="1">
            <a:spLocks noChangeArrowheads="1"/>
          </p:cNvSpPr>
          <p:nvPr/>
        </p:nvSpPr>
        <p:spPr bwMode="auto">
          <a:xfrm>
            <a:off x="609600" y="6858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a:lstStyle>
          <a:p>
            <a:pPr eaLnBrk="1" hangingPunct="1"/>
            <a:r>
              <a:rPr lang="en-US"/>
              <a:t>Dissipation of </a:t>
            </a:r>
            <a:br>
              <a:rPr lang="en-US"/>
            </a:br>
            <a:r>
              <a:rPr lang="en-US"/>
              <a:t>Nighttime Inversion</a:t>
            </a:r>
            <a:endParaRPr lang="en-US" dirty="0"/>
          </a:p>
        </p:txBody>
      </p:sp>
    </p:spTree>
    <p:extLst>
      <p:ext uri="{BB962C8B-B14F-4D97-AF65-F5344CB8AC3E}">
        <p14:creationId xmlns:p14="http://schemas.microsoft.com/office/powerpoint/2010/main" val="3354613271"/>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http://www.atdd.noaa.gov/siteimg/DC_Study_Soundings_09_14_15Z.JPG"/>
          <p:cNvPicPr>
            <a:picLocks noChangeAspect="1" noChangeArrowheads="1"/>
          </p:cNvPicPr>
          <p:nvPr/>
        </p:nvPicPr>
        <p:blipFill rotWithShape="1">
          <a:blip r:embed="rId2">
            <a:extLst>
              <a:ext uri="{28A0092B-C50C-407E-A947-70E740481C1C}">
                <a14:useLocalDpi xmlns:a14="http://schemas.microsoft.com/office/drawing/2010/main" val="0"/>
              </a:ext>
            </a:extLst>
          </a:blip>
          <a:srcRect l="42933" t="63864" r="22621"/>
          <a:stretch/>
        </p:blipFill>
        <p:spPr bwMode="auto">
          <a:xfrm>
            <a:off x="3924279" y="1123353"/>
            <a:ext cx="4957772" cy="35894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angle 2"/>
          <p:cNvSpPr txBox="1">
            <a:spLocks noChangeArrowheads="1"/>
          </p:cNvSpPr>
          <p:nvPr/>
        </p:nvSpPr>
        <p:spPr bwMode="auto">
          <a:xfrm>
            <a:off x="295888" y="1123354"/>
            <a:ext cx="3500426"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a:lstStyle>
          <a:p>
            <a:pPr eaLnBrk="1" hangingPunct="1"/>
            <a:r>
              <a:rPr lang="en-US" dirty="0"/>
              <a:t>Mixing</a:t>
            </a:r>
          </a:p>
        </p:txBody>
      </p:sp>
      <p:sp>
        <p:nvSpPr>
          <p:cNvPr id="5" name="TextBox 4"/>
          <p:cNvSpPr txBox="1"/>
          <p:nvPr/>
        </p:nvSpPr>
        <p:spPr>
          <a:xfrm>
            <a:off x="362552" y="2588564"/>
            <a:ext cx="3933825" cy="1200329"/>
          </a:xfrm>
          <a:prstGeom prst="rect">
            <a:avLst/>
          </a:prstGeom>
          <a:noFill/>
        </p:spPr>
        <p:txBody>
          <a:bodyPr wrap="square" rtlCol="0">
            <a:spAutoFit/>
          </a:bodyPr>
          <a:lstStyle/>
          <a:p>
            <a:r>
              <a:rPr lang="en-US" dirty="0">
                <a:solidFill>
                  <a:srgbClr val="000000"/>
                </a:solidFill>
                <a:latin typeface="Arial" charset="0"/>
              </a:rPr>
              <a:t>Mixing is a process of upward and downward mixing of a layer of air.  </a:t>
            </a:r>
          </a:p>
        </p:txBody>
      </p:sp>
      <p:sp>
        <p:nvSpPr>
          <p:cNvPr id="6" name="Text Box 8"/>
          <p:cNvSpPr txBox="1">
            <a:spLocks noChangeArrowheads="1"/>
          </p:cNvSpPr>
          <p:nvPr/>
        </p:nvSpPr>
        <p:spPr bwMode="auto">
          <a:xfrm>
            <a:off x="839388" y="5634964"/>
            <a:ext cx="1781175" cy="461963"/>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b="1" dirty="0">
                <a:solidFill>
                  <a:srgbClr val="FFFFFF"/>
                </a:solidFill>
              </a:rPr>
              <a:t>Definition:</a:t>
            </a:r>
          </a:p>
        </p:txBody>
      </p:sp>
      <p:sp>
        <p:nvSpPr>
          <p:cNvPr id="7" name="Rectangle 2"/>
          <p:cNvSpPr txBox="1">
            <a:spLocks noChangeArrowheads="1"/>
          </p:cNvSpPr>
          <p:nvPr/>
        </p:nvSpPr>
        <p:spPr bwMode="auto">
          <a:xfrm>
            <a:off x="45251" y="4905216"/>
            <a:ext cx="4568428"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a:lstStyle>
          <a:p>
            <a:pPr eaLnBrk="1" hangingPunct="1"/>
            <a:r>
              <a:rPr lang="en-US" dirty="0"/>
              <a:t>Mixing Height</a:t>
            </a:r>
          </a:p>
        </p:txBody>
      </p:sp>
      <p:sp>
        <p:nvSpPr>
          <p:cNvPr id="8" name="Text Box 8"/>
          <p:cNvSpPr txBox="1">
            <a:spLocks noChangeArrowheads="1"/>
          </p:cNvSpPr>
          <p:nvPr/>
        </p:nvSpPr>
        <p:spPr bwMode="auto">
          <a:xfrm>
            <a:off x="1114425" y="1828800"/>
            <a:ext cx="1781175" cy="461963"/>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b="1" dirty="0">
                <a:solidFill>
                  <a:srgbClr val="FFFFFF"/>
                </a:solidFill>
              </a:rPr>
              <a:t>Definition:</a:t>
            </a:r>
          </a:p>
        </p:txBody>
      </p:sp>
      <p:sp>
        <p:nvSpPr>
          <p:cNvPr id="9" name="TextBox 8"/>
          <p:cNvSpPr txBox="1"/>
          <p:nvPr/>
        </p:nvSpPr>
        <p:spPr>
          <a:xfrm>
            <a:off x="2695575" y="5634964"/>
            <a:ext cx="6186476" cy="830997"/>
          </a:xfrm>
          <a:prstGeom prst="rect">
            <a:avLst/>
          </a:prstGeom>
          <a:noFill/>
        </p:spPr>
        <p:txBody>
          <a:bodyPr wrap="square" rtlCol="0">
            <a:spAutoFit/>
          </a:bodyPr>
          <a:lstStyle/>
          <a:p>
            <a:r>
              <a:rPr lang="en-US" dirty="0">
                <a:solidFill>
                  <a:srgbClr val="000000"/>
                </a:solidFill>
                <a:latin typeface="Arial" charset="0"/>
              </a:rPr>
              <a:t>The height above ground through mixing occurs. </a:t>
            </a:r>
            <a:r>
              <a:rPr lang="en-US" i="1" dirty="0" err="1">
                <a:solidFill>
                  <a:srgbClr val="000000"/>
                </a:solidFill>
                <a:latin typeface="Arial" charset="0"/>
              </a:rPr>
              <a:t>i.e</a:t>
            </a:r>
            <a:r>
              <a:rPr lang="en-US" i="1" dirty="0">
                <a:solidFill>
                  <a:srgbClr val="000000"/>
                </a:solidFill>
                <a:latin typeface="Arial" charset="0"/>
              </a:rPr>
              <a:t> inversion height</a:t>
            </a:r>
          </a:p>
        </p:txBody>
      </p:sp>
      <p:sp>
        <p:nvSpPr>
          <p:cNvPr id="12" name="AutoShape 6"/>
          <p:cNvSpPr>
            <a:spLocks noChangeArrowheads="1"/>
          </p:cNvSpPr>
          <p:nvPr/>
        </p:nvSpPr>
        <p:spPr bwMode="auto">
          <a:xfrm rot="20505429">
            <a:off x="7372722" y="3061032"/>
            <a:ext cx="264505" cy="743757"/>
          </a:xfrm>
          <a:prstGeom prst="upArrow">
            <a:avLst>
              <a:gd name="adj1" fmla="val 50000"/>
              <a:gd name="adj2" fmla="val 62500"/>
            </a:avLst>
          </a:prstGeom>
          <a:gradFill rotWithShape="0">
            <a:gsLst>
              <a:gs pos="0">
                <a:srgbClr val="C00000"/>
              </a:gs>
              <a:gs pos="100000">
                <a:srgbClr val="FF7C80"/>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13" name="AutoShape 6"/>
          <p:cNvSpPr>
            <a:spLocks noChangeArrowheads="1"/>
          </p:cNvSpPr>
          <p:nvPr/>
        </p:nvSpPr>
        <p:spPr bwMode="auto">
          <a:xfrm rot="9645286">
            <a:off x="7763236" y="3046635"/>
            <a:ext cx="264922" cy="772548"/>
          </a:xfrm>
          <a:prstGeom prst="upArrow">
            <a:avLst>
              <a:gd name="adj1" fmla="val 50000"/>
              <a:gd name="adj2" fmla="val 62500"/>
            </a:avLst>
          </a:prstGeom>
          <a:gradFill rotWithShape="0">
            <a:gsLst>
              <a:gs pos="0">
                <a:srgbClr val="0000CC"/>
              </a:gs>
              <a:gs pos="100000">
                <a:srgbClr val="00B0F0"/>
              </a:gs>
            </a:gsLst>
            <a:lin ang="5400000" scaled="1"/>
          </a:gradFill>
          <a:ln w="9525">
            <a:solidFill>
              <a:schemeClr val="tx1"/>
            </a:solidFill>
            <a:miter lim="800000"/>
            <a:headEnd/>
            <a:tailEnd/>
          </a:ln>
        </p:spPr>
        <p:txBody>
          <a:bodyPr wrap="none" anchor="ctr"/>
          <a:lstStyle/>
          <a:p>
            <a:endParaRPr lang="en-US" sz="1800">
              <a:solidFill>
                <a:srgbClr val="000000"/>
              </a:solidFill>
              <a:latin typeface="Arial" charset="0"/>
            </a:endParaRPr>
          </a:p>
        </p:txBody>
      </p:sp>
      <p:cxnSp>
        <p:nvCxnSpPr>
          <p:cNvPr id="11" name="Straight Connector 10"/>
          <p:cNvCxnSpPr/>
          <p:nvPr/>
        </p:nvCxnSpPr>
        <p:spPr>
          <a:xfrm>
            <a:off x="4714875" y="2918087"/>
            <a:ext cx="3686175" cy="0"/>
          </a:xfrm>
          <a:prstGeom prst="line">
            <a:avLst/>
          </a:prstGeom>
          <a:ln w="50800">
            <a:solidFill>
              <a:srgbClr val="FFFF00"/>
            </a:solidFill>
          </a:ln>
          <a:effectLst>
            <a:outerShdw blurRad="50800" dist="50800" dir="5400000" algn="ctr" rotWithShape="0">
              <a:schemeClr val="tx1"/>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6237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ppt_x"/>
                                          </p:val>
                                        </p:tav>
                                        <p:tav tm="100000">
                                          <p:val>
                                            <p:strVal val="#ppt_x"/>
                                          </p:val>
                                        </p:tav>
                                      </p:tavLst>
                                    </p:anim>
                                    <p:anim calcmode="lin" valueType="num">
                                      <p:cBhvr additive="base">
                                        <p:cTn id="3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P spid="12" grpId="0" animBg="1"/>
      <p:bldP spid="1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740569" y="638175"/>
            <a:ext cx="7772400" cy="533400"/>
          </a:xfrm>
        </p:spPr>
        <p:txBody>
          <a:bodyPr/>
          <a:lstStyle/>
          <a:p>
            <a:pPr eaLnBrk="1" hangingPunct="1"/>
            <a:r>
              <a:rPr lang="en-US" dirty="0"/>
              <a:t>Mixing Height</a:t>
            </a:r>
          </a:p>
        </p:txBody>
      </p:sp>
      <p:sp>
        <p:nvSpPr>
          <p:cNvPr id="48131" name="Rectangle 3"/>
          <p:cNvSpPr>
            <a:spLocks noGrp="1" noChangeArrowheads="1"/>
          </p:cNvSpPr>
          <p:nvPr>
            <p:ph type="body" idx="1"/>
          </p:nvPr>
        </p:nvSpPr>
        <p:spPr>
          <a:xfrm>
            <a:off x="457200" y="1817688"/>
            <a:ext cx="8229600" cy="4525962"/>
          </a:xfrm>
        </p:spPr>
        <p:txBody>
          <a:bodyPr/>
          <a:lstStyle/>
          <a:p>
            <a:pPr eaLnBrk="1" hangingPunct="1"/>
            <a:endParaRPr lang="en-US"/>
          </a:p>
        </p:txBody>
      </p:sp>
      <p:sp>
        <p:nvSpPr>
          <p:cNvPr id="48132" name="Rectangle 4"/>
          <p:cNvSpPr>
            <a:spLocks noChangeArrowheads="1"/>
          </p:cNvSpPr>
          <p:nvPr/>
        </p:nvSpPr>
        <p:spPr bwMode="auto">
          <a:xfrm>
            <a:off x="904874" y="1238250"/>
            <a:ext cx="6962775" cy="5181600"/>
          </a:xfrm>
          <a:prstGeom prst="rect">
            <a:avLst/>
          </a:prstGeom>
          <a:solidFill>
            <a:schemeClr val="bg1"/>
          </a:soli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48133" name="Text Box 48"/>
          <p:cNvSpPr txBox="1">
            <a:spLocks noChangeArrowheads="1"/>
          </p:cNvSpPr>
          <p:nvPr/>
        </p:nvSpPr>
        <p:spPr bwMode="auto">
          <a:xfrm>
            <a:off x="3765550" y="5962650"/>
            <a:ext cx="1722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a:solidFill>
                  <a:srgbClr val="000000"/>
                </a:solidFill>
                <a:latin typeface="Arial" charset="0"/>
              </a:rPr>
              <a:t>Temperature</a:t>
            </a:r>
          </a:p>
        </p:txBody>
      </p:sp>
      <p:sp>
        <p:nvSpPr>
          <p:cNvPr id="48134" name="Text Box 49"/>
          <p:cNvSpPr txBox="1">
            <a:spLocks noChangeArrowheads="1"/>
          </p:cNvSpPr>
          <p:nvPr/>
        </p:nvSpPr>
        <p:spPr bwMode="auto">
          <a:xfrm rot="-5400000">
            <a:off x="608806" y="2975769"/>
            <a:ext cx="1128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a:solidFill>
                  <a:srgbClr val="000000"/>
                </a:solidFill>
                <a:latin typeface="Arial" charset="0"/>
              </a:rPr>
              <a:t>Altitude</a:t>
            </a:r>
          </a:p>
        </p:txBody>
      </p:sp>
      <p:sp>
        <p:nvSpPr>
          <p:cNvPr id="48135" name="Line 50"/>
          <p:cNvSpPr>
            <a:spLocks noChangeShapeType="1"/>
          </p:cNvSpPr>
          <p:nvPr/>
        </p:nvSpPr>
        <p:spPr bwMode="auto">
          <a:xfrm flipV="1">
            <a:off x="1143000" y="1543050"/>
            <a:ext cx="0" cy="914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48136" name="Line 51"/>
          <p:cNvSpPr>
            <a:spLocks noChangeShapeType="1"/>
          </p:cNvSpPr>
          <p:nvPr/>
        </p:nvSpPr>
        <p:spPr bwMode="auto">
          <a:xfrm flipV="1">
            <a:off x="5638800" y="6191250"/>
            <a:ext cx="1066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48137" name="Text Box 52"/>
          <p:cNvSpPr txBox="1">
            <a:spLocks noChangeArrowheads="1"/>
          </p:cNvSpPr>
          <p:nvPr/>
        </p:nvSpPr>
        <p:spPr bwMode="auto">
          <a:xfrm>
            <a:off x="5119688" y="2365375"/>
            <a:ext cx="24241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a:solidFill>
                  <a:srgbClr val="CC0000"/>
                </a:solidFill>
                <a:latin typeface="Arial" charset="0"/>
              </a:rPr>
              <a:t>Ambient air profile</a:t>
            </a:r>
          </a:p>
          <a:p>
            <a:r>
              <a:rPr lang="en-US" sz="2000" b="1">
                <a:solidFill>
                  <a:srgbClr val="CC0000"/>
                </a:solidFill>
                <a:latin typeface="Arial" charset="0"/>
              </a:rPr>
              <a:t>or sounding</a:t>
            </a:r>
            <a:endParaRPr lang="en-US" sz="2000" b="1">
              <a:solidFill>
                <a:srgbClr val="CCCCFF"/>
              </a:solidFill>
              <a:latin typeface="Arial" charset="0"/>
            </a:endParaRPr>
          </a:p>
        </p:txBody>
      </p:sp>
      <p:sp>
        <p:nvSpPr>
          <p:cNvPr id="48138" name="Text Box 53"/>
          <p:cNvSpPr txBox="1">
            <a:spLocks noChangeArrowheads="1"/>
          </p:cNvSpPr>
          <p:nvPr/>
        </p:nvSpPr>
        <p:spPr bwMode="auto">
          <a:xfrm>
            <a:off x="1631950" y="2274888"/>
            <a:ext cx="2033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a:solidFill>
                  <a:srgbClr val="9933FF"/>
                </a:solidFill>
                <a:latin typeface="Arial" charset="0"/>
              </a:rPr>
              <a:t>Dry Lapse Rate</a:t>
            </a:r>
            <a:endParaRPr lang="en-US" sz="2000" b="1">
              <a:solidFill>
                <a:srgbClr val="000000"/>
              </a:solidFill>
              <a:latin typeface="Arial" charset="0"/>
            </a:endParaRPr>
          </a:p>
        </p:txBody>
      </p:sp>
      <p:sp>
        <p:nvSpPr>
          <p:cNvPr id="48139" name="Rectangle 54"/>
          <p:cNvSpPr>
            <a:spLocks noChangeArrowheads="1"/>
          </p:cNvSpPr>
          <p:nvPr/>
        </p:nvSpPr>
        <p:spPr bwMode="auto">
          <a:xfrm>
            <a:off x="1493838" y="4776788"/>
            <a:ext cx="4100512" cy="1109662"/>
          </a:xfrm>
          <a:prstGeom prst="rect">
            <a:avLst/>
          </a:prstGeom>
          <a:gradFill rotWithShape="0">
            <a:gsLst>
              <a:gs pos="0">
                <a:srgbClr val="C2AD99"/>
              </a:gs>
              <a:gs pos="100000">
                <a:srgbClr val="6633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US" sz="1800">
              <a:solidFill>
                <a:srgbClr val="000000"/>
              </a:solidFill>
              <a:latin typeface="Arial" charset="0"/>
            </a:endParaRPr>
          </a:p>
        </p:txBody>
      </p:sp>
      <p:grpSp>
        <p:nvGrpSpPr>
          <p:cNvPr id="48140" name="Group 55"/>
          <p:cNvGrpSpPr>
            <a:grpSpLocks/>
          </p:cNvGrpSpPr>
          <p:nvPr/>
        </p:nvGrpSpPr>
        <p:grpSpPr bwMode="auto">
          <a:xfrm>
            <a:off x="3460750" y="1362075"/>
            <a:ext cx="1981200" cy="4495800"/>
            <a:chOff x="864" y="1344"/>
            <a:chExt cx="1248" cy="2736"/>
          </a:xfrm>
        </p:grpSpPr>
        <p:sp>
          <p:nvSpPr>
            <p:cNvPr id="48148" name="Line 56"/>
            <p:cNvSpPr>
              <a:spLocks noChangeShapeType="1"/>
            </p:cNvSpPr>
            <p:nvPr/>
          </p:nvSpPr>
          <p:spPr bwMode="auto">
            <a:xfrm>
              <a:off x="864" y="1344"/>
              <a:ext cx="1248" cy="1440"/>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48149" name="Line 57"/>
            <p:cNvSpPr>
              <a:spLocks noChangeShapeType="1"/>
            </p:cNvSpPr>
            <p:nvPr/>
          </p:nvSpPr>
          <p:spPr bwMode="auto">
            <a:xfrm flipH="1">
              <a:off x="1584" y="2784"/>
              <a:ext cx="528" cy="624"/>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48150" name="Line 58"/>
            <p:cNvSpPr>
              <a:spLocks noChangeShapeType="1"/>
            </p:cNvSpPr>
            <p:nvPr/>
          </p:nvSpPr>
          <p:spPr bwMode="auto">
            <a:xfrm>
              <a:off x="1584" y="3408"/>
              <a:ext cx="528" cy="672"/>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grpSp>
      <p:sp>
        <p:nvSpPr>
          <p:cNvPr id="48141" name="Freeform 59"/>
          <p:cNvSpPr>
            <a:spLocks/>
          </p:cNvSpPr>
          <p:nvPr/>
        </p:nvSpPr>
        <p:spPr bwMode="auto">
          <a:xfrm>
            <a:off x="1555750" y="2533650"/>
            <a:ext cx="2628900" cy="3287713"/>
          </a:xfrm>
          <a:custGeom>
            <a:avLst/>
            <a:gdLst>
              <a:gd name="T0" fmla="*/ 0 w 1656"/>
              <a:gd name="T1" fmla="*/ 0 h 2071"/>
              <a:gd name="T2" fmla="*/ 2628900 w 1656"/>
              <a:gd name="T3" fmla="*/ 3287713 h 2071"/>
              <a:gd name="T4" fmla="*/ 0 60000 65536"/>
              <a:gd name="T5" fmla="*/ 0 60000 65536"/>
              <a:gd name="T6" fmla="*/ 0 w 1656"/>
              <a:gd name="T7" fmla="*/ 0 h 2071"/>
              <a:gd name="T8" fmla="*/ 1656 w 1656"/>
              <a:gd name="T9" fmla="*/ 2071 h 2071"/>
            </a:gdLst>
            <a:ahLst/>
            <a:cxnLst>
              <a:cxn ang="T4">
                <a:pos x="T0" y="T1"/>
              </a:cxn>
              <a:cxn ang="T5">
                <a:pos x="T2" y="T3"/>
              </a:cxn>
            </a:cxnLst>
            <a:rect l="T6" t="T7" r="T8" b="T9"/>
            <a:pathLst>
              <a:path w="1656" h="2071">
                <a:moveTo>
                  <a:pt x="0" y="0"/>
                </a:moveTo>
                <a:lnTo>
                  <a:pt x="1656" y="2071"/>
                </a:lnTo>
              </a:path>
            </a:pathLst>
          </a:custGeom>
          <a:noFill/>
          <a:ln w="38100" cap="flat" cmpd="sng">
            <a:solidFill>
              <a:srgbClr val="9933FF"/>
            </a:solidFill>
            <a:prstDash val="lgDash"/>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800">
              <a:solidFill>
                <a:srgbClr val="000000"/>
              </a:solidFill>
              <a:latin typeface="Arial" charset="0"/>
            </a:endParaRPr>
          </a:p>
        </p:txBody>
      </p:sp>
      <p:sp>
        <p:nvSpPr>
          <p:cNvPr id="48142" name="Text Box 60"/>
          <p:cNvSpPr txBox="1">
            <a:spLocks noChangeArrowheads="1"/>
          </p:cNvSpPr>
          <p:nvPr/>
        </p:nvSpPr>
        <p:spPr bwMode="auto">
          <a:xfrm>
            <a:off x="5594350" y="4481513"/>
            <a:ext cx="1819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a:solidFill>
                  <a:srgbClr val="000000"/>
                </a:solidFill>
                <a:latin typeface="Arial" charset="0"/>
              </a:rPr>
              <a:t>Mixing height</a:t>
            </a:r>
            <a:endParaRPr lang="en-US" sz="2000" b="1">
              <a:solidFill>
                <a:srgbClr val="FFFF99"/>
              </a:solidFill>
              <a:latin typeface="Arial" charset="0"/>
            </a:endParaRPr>
          </a:p>
        </p:txBody>
      </p:sp>
      <p:sp>
        <p:nvSpPr>
          <p:cNvPr id="48143" name="Text Box 61"/>
          <p:cNvSpPr txBox="1">
            <a:spLocks noChangeArrowheads="1"/>
          </p:cNvSpPr>
          <p:nvPr/>
        </p:nvSpPr>
        <p:spPr bwMode="auto">
          <a:xfrm>
            <a:off x="1555750" y="4967288"/>
            <a:ext cx="1231900"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b="1">
                <a:solidFill>
                  <a:srgbClr val="FFFF66"/>
                </a:solidFill>
                <a:latin typeface="Arial" charset="0"/>
              </a:rPr>
              <a:t>Mixing </a:t>
            </a:r>
          </a:p>
          <a:p>
            <a:pPr>
              <a:lnSpc>
                <a:spcPct val="70000"/>
              </a:lnSpc>
            </a:pPr>
            <a:r>
              <a:rPr lang="en-US" b="1">
                <a:solidFill>
                  <a:srgbClr val="FFFF66"/>
                </a:solidFill>
                <a:latin typeface="Arial" charset="0"/>
              </a:rPr>
              <a:t>layer</a:t>
            </a:r>
          </a:p>
        </p:txBody>
      </p:sp>
      <p:sp>
        <p:nvSpPr>
          <p:cNvPr id="48144" name="Line 62"/>
          <p:cNvSpPr>
            <a:spLocks noChangeShapeType="1"/>
          </p:cNvSpPr>
          <p:nvPr/>
        </p:nvSpPr>
        <p:spPr bwMode="auto">
          <a:xfrm>
            <a:off x="3155950" y="4743450"/>
            <a:ext cx="0" cy="1066800"/>
          </a:xfrm>
          <a:prstGeom prst="line">
            <a:avLst/>
          </a:prstGeom>
          <a:noFill/>
          <a:ln w="28575">
            <a:solidFill>
              <a:srgbClr val="FFFF66"/>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grpSp>
        <p:nvGrpSpPr>
          <p:cNvPr id="48145" name="Group 45"/>
          <p:cNvGrpSpPr>
            <a:grpSpLocks/>
          </p:cNvGrpSpPr>
          <p:nvPr/>
        </p:nvGrpSpPr>
        <p:grpSpPr bwMode="auto">
          <a:xfrm>
            <a:off x="1479550" y="1238250"/>
            <a:ext cx="6248400" cy="4648200"/>
            <a:chOff x="480" y="384"/>
            <a:chExt cx="4608" cy="3504"/>
          </a:xfrm>
        </p:grpSpPr>
        <p:sp>
          <p:nvSpPr>
            <p:cNvPr id="48146" name="Line 46"/>
            <p:cNvSpPr>
              <a:spLocks noChangeShapeType="1"/>
            </p:cNvSpPr>
            <p:nvPr/>
          </p:nvSpPr>
          <p:spPr bwMode="auto">
            <a:xfrm>
              <a:off x="480" y="384"/>
              <a:ext cx="0" cy="350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48147" name="Line 47"/>
            <p:cNvSpPr>
              <a:spLocks noChangeShapeType="1"/>
            </p:cNvSpPr>
            <p:nvPr/>
          </p:nvSpPr>
          <p:spPr bwMode="auto">
            <a:xfrm>
              <a:off x="480" y="3888"/>
              <a:ext cx="4608"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grpSp>
      <p:sp>
        <p:nvSpPr>
          <p:cNvPr id="2" name="TextBox 1"/>
          <p:cNvSpPr txBox="1"/>
          <p:nvPr/>
        </p:nvSpPr>
        <p:spPr>
          <a:xfrm>
            <a:off x="5951537" y="3405120"/>
            <a:ext cx="2640013" cy="646331"/>
          </a:xfrm>
          <a:prstGeom prst="rect">
            <a:avLst/>
          </a:prstGeom>
          <a:solidFill>
            <a:srgbClr val="C00000"/>
          </a:solidFill>
        </p:spPr>
        <p:txBody>
          <a:bodyPr wrap="square" rtlCol="0">
            <a:spAutoFit/>
          </a:bodyPr>
          <a:lstStyle/>
          <a:p>
            <a:pPr algn="ctr"/>
            <a:r>
              <a:rPr lang="en-US" sz="1800" b="1" dirty="0">
                <a:solidFill>
                  <a:srgbClr val="FFFFFF"/>
                </a:solidFill>
                <a:latin typeface="Arial" charset="0"/>
              </a:rPr>
              <a:t>Mixing Height Varies Through the Day</a:t>
            </a:r>
          </a:p>
        </p:txBody>
      </p:sp>
    </p:spTree>
    <p:extLst>
      <p:ext uri="{BB962C8B-B14F-4D97-AF65-F5344CB8AC3E}">
        <p14:creationId xmlns:p14="http://schemas.microsoft.com/office/powerpoint/2010/main" val="139006906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9144000" cy="3561989"/>
            <a:chOff x="0" y="3296011"/>
            <a:chExt cx="12192000" cy="3561989"/>
          </a:xfrm>
          <a:effectLst>
            <a:outerShdw blurRad="254000" dist="152400" dir="16200000" rotWithShape="0">
              <a:prstClr val="black">
                <a:alpha val="10000"/>
              </a:prstClr>
            </a:outerShdw>
          </a:effectLst>
        </p:grpSpPr>
        <p:grpSp>
          <p:nvGrpSpPr>
            <p:cNvPr id="12" name="Group 11">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6" name="Freeform: Shape 15">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3" name="Group 12">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4" name="Freeform: Shape 13">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3" name="Title 2">
            <a:extLst>
              <a:ext uri="{FF2B5EF4-FFF2-40B4-BE49-F238E27FC236}">
                <a16:creationId xmlns:a16="http://schemas.microsoft.com/office/drawing/2014/main" id="{A0F03AD6-6AD7-41C2-A08C-7BCFDACC0A08}"/>
              </a:ext>
            </a:extLst>
          </p:cNvPr>
          <p:cNvSpPr>
            <a:spLocks noGrp="1"/>
          </p:cNvSpPr>
          <p:nvPr>
            <p:ph type="title"/>
          </p:nvPr>
        </p:nvSpPr>
        <p:spPr>
          <a:xfrm>
            <a:off x="628649" y="1120676"/>
            <a:ext cx="5266135" cy="2308324"/>
          </a:xfrm>
        </p:spPr>
        <p:txBody>
          <a:bodyPr vert="horz" lIns="91440" tIns="45720" rIns="91440" bIns="45720" rtlCol="0" anchor="b">
            <a:normAutofit/>
          </a:bodyPr>
          <a:lstStyle/>
          <a:p>
            <a:pPr>
              <a:lnSpc>
                <a:spcPct val="90000"/>
              </a:lnSpc>
            </a:pPr>
            <a:r>
              <a:rPr lang="en-US" sz="4900" kern="1200">
                <a:solidFill>
                  <a:schemeClr val="bg1"/>
                </a:solidFill>
                <a:latin typeface="+mj-lt"/>
                <a:ea typeface="+mj-ea"/>
                <a:cs typeface="+mj-cs"/>
              </a:rPr>
              <a:t>Fuels and smoke generation</a:t>
            </a:r>
          </a:p>
        </p:txBody>
      </p:sp>
    </p:spTree>
    <p:extLst>
      <p:ext uri="{BB962C8B-B14F-4D97-AF65-F5344CB8AC3E}">
        <p14:creationId xmlns:p14="http://schemas.microsoft.com/office/powerpoint/2010/main" val="2224815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4"/>
          <p:cNvSpPr>
            <a:spLocks noChangeArrowheads="1"/>
          </p:cNvSpPr>
          <p:nvPr/>
        </p:nvSpPr>
        <p:spPr bwMode="auto">
          <a:xfrm>
            <a:off x="0" y="0"/>
            <a:ext cx="9144000" cy="685800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solidFill>
                <a:srgbClr val="000000"/>
              </a:solidFill>
              <a:latin typeface="Arial" charset="0"/>
            </a:endParaRPr>
          </a:p>
        </p:txBody>
      </p:sp>
      <p:pic>
        <p:nvPicPr>
          <p:cNvPr id="56323" name="Picture 4" descr="Daily Variation in Mixing Ht at 7 AM"/>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28600" y="304800"/>
            <a:ext cx="6400800" cy="6400800"/>
          </a:xfrm>
          <a:noFill/>
        </p:spPr>
      </p:pic>
      <p:sp>
        <p:nvSpPr>
          <p:cNvPr id="56324" name="Text Box 6"/>
          <p:cNvSpPr txBox="1">
            <a:spLocks noChangeArrowheads="1"/>
          </p:cNvSpPr>
          <p:nvPr/>
        </p:nvSpPr>
        <p:spPr bwMode="auto">
          <a:xfrm>
            <a:off x="6629400" y="228600"/>
            <a:ext cx="2514600" cy="1077913"/>
          </a:xfrm>
          <a:prstGeom prst="rect">
            <a:avLst/>
          </a:prstGeom>
          <a:noFill/>
          <a:ln>
            <a:noFill/>
          </a:ln>
          <a:effectLst>
            <a:outerShdw dist="107763"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pPr>
            <a:r>
              <a:rPr lang="en-US" b="1">
                <a:solidFill>
                  <a:srgbClr val="FFFF00"/>
                </a:solidFill>
                <a:latin typeface="Arial Narrow" pitchFamily="34" charset="0"/>
              </a:rPr>
              <a:t>Evolution of the </a:t>
            </a:r>
          </a:p>
          <a:p>
            <a:pPr algn="ctr" eaLnBrk="1" hangingPunct="1">
              <a:lnSpc>
                <a:spcPct val="90000"/>
              </a:lnSpc>
            </a:pPr>
            <a:r>
              <a:rPr lang="en-US" b="1">
                <a:solidFill>
                  <a:srgbClr val="FFFF00"/>
                </a:solidFill>
                <a:latin typeface="Arial Narrow" pitchFamily="34" charset="0"/>
              </a:rPr>
              <a:t>Daytime </a:t>
            </a:r>
          </a:p>
          <a:p>
            <a:pPr algn="ctr" eaLnBrk="1" hangingPunct="1">
              <a:lnSpc>
                <a:spcPct val="90000"/>
              </a:lnSpc>
            </a:pPr>
            <a:r>
              <a:rPr lang="en-US" b="1">
                <a:solidFill>
                  <a:srgbClr val="FFFF00"/>
                </a:solidFill>
                <a:latin typeface="Arial Narrow" pitchFamily="34" charset="0"/>
              </a:rPr>
              <a:t>Mixing Layer</a:t>
            </a:r>
          </a:p>
        </p:txBody>
      </p:sp>
      <p:sp>
        <p:nvSpPr>
          <p:cNvPr id="56325" name="Text Box 7"/>
          <p:cNvSpPr txBox="1">
            <a:spLocks noChangeArrowheads="1"/>
          </p:cNvSpPr>
          <p:nvPr/>
        </p:nvSpPr>
        <p:spPr bwMode="auto">
          <a:xfrm>
            <a:off x="1752600" y="6324600"/>
            <a:ext cx="608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55</a:t>
            </a:r>
            <a:r>
              <a:rPr lang="en-US" sz="1600" b="1">
                <a:solidFill>
                  <a:srgbClr val="000000"/>
                </a:solidFill>
                <a:cs typeface="Arial" charset="0"/>
              </a:rPr>
              <a:t>ºF</a:t>
            </a:r>
          </a:p>
        </p:txBody>
      </p:sp>
      <p:sp>
        <p:nvSpPr>
          <p:cNvPr id="56326" name="Line 10"/>
          <p:cNvSpPr>
            <a:spLocks noChangeShapeType="1"/>
          </p:cNvSpPr>
          <p:nvPr/>
        </p:nvSpPr>
        <p:spPr bwMode="auto">
          <a:xfrm flipV="1">
            <a:off x="2133600" y="5791200"/>
            <a:ext cx="685800" cy="533400"/>
          </a:xfrm>
          <a:prstGeom prst="line">
            <a:avLst/>
          </a:prstGeom>
          <a:noFill/>
          <a:ln w="69850">
            <a:solidFill>
              <a:srgbClr val="003300"/>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56327" name="Line 14"/>
          <p:cNvSpPr>
            <a:spLocks noChangeShapeType="1"/>
          </p:cNvSpPr>
          <p:nvPr/>
        </p:nvSpPr>
        <p:spPr bwMode="auto">
          <a:xfrm flipV="1">
            <a:off x="2819400" y="5410200"/>
            <a:ext cx="685800" cy="381000"/>
          </a:xfrm>
          <a:prstGeom prst="line">
            <a:avLst/>
          </a:prstGeom>
          <a:noFill/>
          <a:ln w="69850">
            <a:solidFill>
              <a:srgbClr val="003300"/>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56328" name="Text Box 16"/>
          <p:cNvSpPr txBox="1">
            <a:spLocks noChangeArrowheads="1"/>
          </p:cNvSpPr>
          <p:nvPr/>
        </p:nvSpPr>
        <p:spPr bwMode="auto">
          <a:xfrm>
            <a:off x="2206625" y="5672138"/>
            <a:ext cx="533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58</a:t>
            </a:r>
            <a:r>
              <a:rPr lang="en-US" sz="1600" b="1">
                <a:solidFill>
                  <a:srgbClr val="000000"/>
                </a:solidFill>
                <a:cs typeface="Arial" charset="0"/>
              </a:rPr>
              <a:t>F</a:t>
            </a:r>
          </a:p>
        </p:txBody>
      </p:sp>
      <p:sp>
        <p:nvSpPr>
          <p:cNvPr id="56329" name="Rectangle 30"/>
          <p:cNvSpPr>
            <a:spLocks noChangeArrowheads="1"/>
          </p:cNvSpPr>
          <p:nvPr/>
        </p:nvSpPr>
        <p:spPr bwMode="auto">
          <a:xfrm flipH="1">
            <a:off x="2057400" y="6248400"/>
            <a:ext cx="152400" cy="150813"/>
          </a:xfrm>
          <a:prstGeom prst="rect">
            <a:avLst/>
          </a:prstGeom>
          <a:solidFill>
            <a:srgbClr val="000000"/>
          </a:solidFill>
          <a:ln w="9525">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75" name="Text Box 35"/>
          <p:cNvSpPr txBox="1">
            <a:spLocks noChangeArrowheads="1"/>
          </p:cNvSpPr>
          <p:nvPr/>
        </p:nvSpPr>
        <p:spPr bwMode="auto">
          <a:xfrm>
            <a:off x="2819400" y="6324600"/>
            <a:ext cx="608013"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63</a:t>
            </a:r>
            <a:r>
              <a:rPr lang="en-US" sz="1600" b="1">
                <a:solidFill>
                  <a:srgbClr val="000000"/>
                </a:solidFill>
                <a:cs typeface="Arial" charset="0"/>
              </a:rPr>
              <a:t>ºF</a:t>
            </a:r>
          </a:p>
        </p:txBody>
      </p:sp>
      <p:sp>
        <p:nvSpPr>
          <p:cNvPr id="317476" name="Text Box 36"/>
          <p:cNvSpPr txBox="1">
            <a:spLocks noChangeArrowheads="1"/>
          </p:cNvSpPr>
          <p:nvPr/>
        </p:nvSpPr>
        <p:spPr bwMode="auto">
          <a:xfrm>
            <a:off x="4114800" y="6324600"/>
            <a:ext cx="608013"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75</a:t>
            </a:r>
            <a:r>
              <a:rPr lang="en-US" sz="1600" b="1">
                <a:solidFill>
                  <a:srgbClr val="000000"/>
                </a:solidFill>
                <a:cs typeface="Arial" charset="0"/>
              </a:rPr>
              <a:t>ºF</a:t>
            </a:r>
          </a:p>
        </p:txBody>
      </p:sp>
      <p:sp>
        <p:nvSpPr>
          <p:cNvPr id="56332" name="Text Box 37"/>
          <p:cNvSpPr txBox="1">
            <a:spLocks noChangeArrowheads="1"/>
          </p:cNvSpPr>
          <p:nvPr/>
        </p:nvSpPr>
        <p:spPr bwMode="auto">
          <a:xfrm>
            <a:off x="4800600" y="6324600"/>
            <a:ext cx="608013"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80</a:t>
            </a:r>
            <a:r>
              <a:rPr lang="en-US" sz="1600" b="1">
                <a:solidFill>
                  <a:srgbClr val="000000"/>
                </a:solidFill>
                <a:cs typeface="Arial" charset="0"/>
              </a:rPr>
              <a:t>ºF</a:t>
            </a:r>
          </a:p>
        </p:txBody>
      </p:sp>
      <p:sp>
        <p:nvSpPr>
          <p:cNvPr id="317479" name="Rectangle 39"/>
          <p:cNvSpPr>
            <a:spLocks noChangeArrowheads="1"/>
          </p:cNvSpPr>
          <p:nvPr/>
        </p:nvSpPr>
        <p:spPr bwMode="auto">
          <a:xfrm>
            <a:off x="5638800" y="6324600"/>
            <a:ext cx="608013"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000000"/>
                </a:solidFill>
                <a:latin typeface="Arial" charset="0"/>
              </a:rPr>
              <a:t>88ºF</a:t>
            </a:r>
          </a:p>
        </p:txBody>
      </p:sp>
      <p:sp>
        <p:nvSpPr>
          <p:cNvPr id="317480" name="AutoShape 40"/>
          <p:cNvSpPr>
            <a:spLocks noChangeArrowheads="1"/>
          </p:cNvSpPr>
          <p:nvPr/>
        </p:nvSpPr>
        <p:spPr bwMode="auto">
          <a:xfrm rot="10800000">
            <a:off x="3200400" y="5791200"/>
            <a:ext cx="3429000" cy="152400"/>
          </a:xfrm>
          <a:prstGeom prst="rightArrow">
            <a:avLst>
              <a:gd name="adj1" fmla="val 50000"/>
              <a:gd name="adj2" fmla="val 562500"/>
            </a:avLst>
          </a:prstGeom>
          <a:solidFill>
            <a:srgbClr val="FFFF00"/>
          </a:solidFill>
          <a:ln w="9525">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71" name="Line 31"/>
          <p:cNvSpPr>
            <a:spLocks noChangeShapeType="1"/>
          </p:cNvSpPr>
          <p:nvPr/>
        </p:nvSpPr>
        <p:spPr bwMode="auto">
          <a:xfrm>
            <a:off x="2743200" y="5867400"/>
            <a:ext cx="457200" cy="45720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56336" name="Rectangle 11"/>
          <p:cNvSpPr>
            <a:spLocks noChangeArrowheads="1"/>
          </p:cNvSpPr>
          <p:nvPr/>
        </p:nvSpPr>
        <p:spPr bwMode="auto">
          <a:xfrm flipH="1">
            <a:off x="2667000" y="5791200"/>
            <a:ext cx="152400" cy="150813"/>
          </a:xfrm>
          <a:prstGeom prst="rect">
            <a:avLst/>
          </a:prstGeom>
          <a:solidFill>
            <a:srgbClr val="000000"/>
          </a:solidFill>
          <a:ln w="9525">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48" name="Rectangle 8"/>
          <p:cNvSpPr>
            <a:spLocks noChangeArrowheads="1"/>
          </p:cNvSpPr>
          <p:nvPr/>
        </p:nvSpPr>
        <p:spPr bwMode="auto">
          <a:xfrm>
            <a:off x="3048000" y="6172200"/>
            <a:ext cx="152400" cy="152400"/>
          </a:xfrm>
          <a:prstGeom prst="rect">
            <a:avLst/>
          </a:prstGeom>
          <a:solidFill>
            <a:srgbClr val="FF0000"/>
          </a:solidFill>
          <a:ln w="12700">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83" name="AutoShape 43"/>
          <p:cNvSpPr>
            <a:spLocks noChangeArrowheads="1"/>
          </p:cNvSpPr>
          <p:nvPr/>
        </p:nvSpPr>
        <p:spPr bwMode="auto">
          <a:xfrm rot="10800000">
            <a:off x="3048000" y="3810000"/>
            <a:ext cx="3657600" cy="152400"/>
          </a:xfrm>
          <a:prstGeom prst="rightArrow">
            <a:avLst>
              <a:gd name="adj1" fmla="val 50000"/>
              <a:gd name="adj2" fmla="val 600000"/>
            </a:avLst>
          </a:prstGeom>
          <a:solidFill>
            <a:srgbClr val="FFFF00"/>
          </a:solidFill>
          <a:ln w="9525">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84" name="AutoShape 44"/>
          <p:cNvSpPr>
            <a:spLocks noChangeArrowheads="1"/>
          </p:cNvSpPr>
          <p:nvPr/>
        </p:nvSpPr>
        <p:spPr bwMode="auto">
          <a:xfrm rot="10800000">
            <a:off x="3962400" y="5334000"/>
            <a:ext cx="2667000" cy="152400"/>
          </a:xfrm>
          <a:prstGeom prst="rightArrow">
            <a:avLst>
              <a:gd name="adj1" fmla="val 50000"/>
              <a:gd name="adj2" fmla="val 437500"/>
            </a:avLst>
          </a:prstGeom>
          <a:solidFill>
            <a:srgbClr val="FFFF00"/>
          </a:solidFill>
          <a:ln w="9525">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85" name="AutoShape 45"/>
          <p:cNvSpPr>
            <a:spLocks noChangeArrowheads="1"/>
          </p:cNvSpPr>
          <p:nvPr/>
        </p:nvSpPr>
        <p:spPr bwMode="auto">
          <a:xfrm rot="10800000">
            <a:off x="2133600" y="2209800"/>
            <a:ext cx="4495800" cy="152400"/>
          </a:xfrm>
          <a:prstGeom prst="rightArrow">
            <a:avLst>
              <a:gd name="adj1" fmla="val 50000"/>
              <a:gd name="adj2" fmla="val 737500"/>
            </a:avLst>
          </a:prstGeom>
          <a:solidFill>
            <a:srgbClr val="FFFF00"/>
          </a:solidFill>
          <a:ln w="9525">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86" name="Text Box 46"/>
          <p:cNvSpPr txBox="1">
            <a:spLocks noChangeArrowheads="1"/>
          </p:cNvSpPr>
          <p:nvPr/>
        </p:nvSpPr>
        <p:spPr bwMode="auto">
          <a:xfrm>
            <a:off x="5486400" y="5486400"/>
            <a:ext cx="727075" cy="33655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8 AM </a:t>
            </a:r>
          </a:p>
        </p:txBody>
      </p:sp>
      <p:sp>
        <p:nvSpPr>
          <p:cNvPr id="317487" name="Text Box 47"/>
          <p:cNvSpPr txBox="1">
            <a:spLocks noChangeArrowheads="1"/>
          </p:cNvSpPr>
          <p:nvPr/>
        </p:nvSpPr>
        <p:spPr bwMode="auto">
          <a:xfrm>
            <a:off x="5410200" y="5029200"/>
            <a:ext cx="839788" cy="33655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10 AM </a:t>
            </a:r>
          </a:p>
        </p:txBody>
      </p:sp>
      <p:sp>
        <p:nvSpPr>
          <p:cNvPr id="317488" name="Text Box 48"/>
          <p:cNvSpPr txBox="1">
            <a:spLocks noChangeArrowheads="1"/>
          </p:cNvSpPr>
          <p:nvPr/>
        </p:nvSpPr>
        <p:spPr bwMode="auto">
          <a:xfrm>
            <a:off x="5486400" y="3505200"/>
            <a:ext cx="758825" cy="33655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Noon </a:t>
            </a:r>
          </a:p>
        </p:txBody>
      </p:sp>
      <p:sp>
        <p:nvSpPr>
          <p:cNvPr id="317489" name="Text Box 49"/>
          <p:cNvSpPr txBox="1">
            <a:spLocks noChangeArrowheads="1"/>
          </p:cNvSpPr>
          <p:nvPr/>
        </p:nvSpPr>
        <p:spPr bwMode="auto">
          <a:xfrm>
            <a:off x="5486400" y="1905000"/>
            <a:ext cx="715963" cy="33655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2 PM </a:t>
            </a:r>
          </a:p>
        </p:txBody>
      </p:sp>
      <p:sp>
        <p:nvSpPr>
          <p:cNvPr id="317499" name="Rectangle 59"/>
          <p:cNvSpPr>
            <a:spLocks noChangeArrowheads="1"/>
          </p:cNvSpPr>
          <p:nvPr/>
        </p:nvSpPr>
        <p:spPr bwMode="auto">
          <a:xfrm>
            <a:off x="6934200" y="4953000"/>
            <a:ext cx="1828800" cy="1371600"/>
          </a:xfrm>
          <a:prstGeom prst="rect">
            <a:avLst/>
          </a:prstGeom>
          <a:solidFill>
            <a:srgbClr val="00002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3600" b="1">
              <a:solidFill>
                <a:srgbClr val="FFFFFF"/>
              </a:solidFill>
              <a:latin typeface="Arial Narrow" pitchFamily="34" charset="0"/>
            </a:endParaRPr>
          </a:p>
        </p:txBody>
      </p:sp>
      <p:sp>
        <p:nvSpPr>
          <p:cNvPr id="317462" name="Freeform 22"/>
          <p:cNvSpPr>
            <a:spLocks/>
          </p:cNvSpPr>
          <p:nvPr/>
        </p:nvSpPr>
        <p:spPr bwMode="auto">
          <a:xfrm>
            <a:off x="6705600" y="5867400"/>
            <a:ext cx="1846263" cy="420688"/>
          </a:xfrm>
          <a:custGeom>
            <a:avLst/>
            <a:gdLst>
              <a:gd name="T0" fmla="*/ 2147483647 w 1163"/>
              <a:gd name="T1" fmla="*/ 95374945 h 1801"/>
              <a:gd name="T2" fmla="*/ 2094251205 w 1163"/>
              <a:gd name="T3" fmla="*/ 93465148 h 1801"/>
              <a:gd name="T4" fmla="*/ 2051407743 w 1163"/>
              <a:gd name="T5" fmla="*/ 86808653 h 1801"/>
              <a:gd name="T6" fmla="*/ 2051407743 w 1163"/>
              <a:gd name="T7" fmla="*/ 74913998 h 1801"/>
              <a:gd name="T8" fmla="*/ 2116931823 w 1163"/>
              <a:gd name="T9" fmla="*/ 68257504 h 1801"/>
              <a:gd name="T10" fmla="*/ 2051407743 w 1163"/>
              <a:gd name="T11" fmla="*/ 62528345 h 1801"/>
              <a:gd name="T12" fmla="*/ 2147483647 w 1163"/>
              <a:gd name="T13" fmla="*/ 54889623 h 1801"/>
              <a:gd name="T14" fmla="*/ 2147483647 w 1163"/>
              <a:gd name="T15" fmla="*/ 52052490 h 1801"/>
              <a:gd name="T16" fmla="*/ 2147483647 w 1163"/>
              <a:gd name="T17" fmla="*/ 51561493 h 1801"/>
              <a:gd name="T18" fmla="*/ 2147483647 w 1163"/>
              <a:gd name="T19" fmla="*/ 49651695 h 1801"/>
              <a:gd name="T20" fmla="*/ 2139614029 w 1163"/>
              <a:gd name="T21" fmla="*/ 45395762 h 1801"/>
              <a:gd name="T22" fmla="*/ 2071568999 w 1163"/>
              <a:gd name="T23" fmla="*/ 41085404 h 1801"/>
              <a:gd name="T24" fmla="*/ 2116931823 w 1163"/>
              <a:gd name="T25" fmla="*/ 36338474 h 1801"/>
              <a:gd name="T26" fmla="*/ 2071568999 w 1163"/>
              <a:gd name="T27" fmla="*/ 27772182 h 1801"/>
              <a:gd name="T28" fmla="*/ 2147483647 w 1163"/>
              <a:gd name="T29" fmla="*/ 19696888 h 1801"/>
              <a:gd name="T30" fmla="*/ 2147483647 w 1163"/>
              <a:gd name="T31" fmla="*/ 16314098 h 1801"/>
              <a:gd name="T32" fmla="*/ 2147483647 w 1163"/>
              <a:gd name="T33" fmla="*/ 13476965 h 1801"/>
              <a:gd name="T34" fmla="*/ 2147483647 w 1163"/>
              <a:gd name="T35" fmla="*/ 5401671 h 1801"/>
              <a:gd name="T36" fmla="*/ 2147483647 w 1163"/>
              <a:gd name="T37" fmla="*/ 2073307 h 1801"/>
              <a:gd name="T38" fmla="*/ 1587698867 w 1163"/>
              <a:gd name="T39" fmla="*/ 600082 h 1801"/>
              <a:gd name="T40" fmla="*/ 1391126627 w 1163"/>
              <a:gd name="T41" fmla="*/ 1091313 h 1801"/>
              <a:gd name="T42" fmla="*/ 1083667481 w 1163"/>
              <a:gd name="T43" fmla="*/ 4419443 h 1801"/>
              <a:gd name="T44" fmla="*/ 796369591 w 1163"/>
              <a:gd name="T45" fmla="*/ 6329240 h 1801"/>
              <a:gd name="T46" fmla="*/ 115927219 w 1163"/>
              <a:gd name="T47" fmla="*/ 9221032 h 1801"/>
              <a:gd name="T48" fmla="*/ 50403139 w 1163"/>
              <a:gd name="T49" fmla="*/ 13476965 h 1801"/>
              <a:gd name="T50" fmla="*/ 269657586 w 1163"/>
              <a:gd name="T51" fmla="*/ 12549396 h 1801"/>
              <a:gd name="T52" fmla="*/ 466229826 w 1163"/>
              <a:gd name="T53" fmla="*/ 18714893 h 1801"/>
              <a:gd name="T54" fmla="*/ 819051797 w 1163"/>
              <a:gd name="T55" fmla="*/ 19205890 h 1801"/>
              <a:gd name="T56" fmla="*/ 1149191561 w 1163"/>
              <a:gd name="T57" fmla="*/ 22534254 h 1801"/>
              <a:gd name="T58" fmla="*/ 1214715641 w 1163"/>
              <a:gd name="T59" fmla="*/ 24935049 h 1801"/>
              <a:gd name="T60" fmla="*/ 1433970088 w 1163"/>
              <a:gd name="T61" fmla="*/ 28263179 h 1801"/>
              <a:gd name="T62" fmla="*/ 1368446008 w 1163"/>
              <a:gd name="T63" fmla="*/ 33010110 h 1801"/>
              <a:gd name="T64" fmla="*/ 1368446008 w 1163"/>
              <a:gd name="T65" fmla="*/ 42995201 h 1801"/>
              <a:gd name="T66" fmla="*/ 1433970088 w 1163"/>
              <a:gd name="T67" fmla="*/ 45395762 h 1801"/>
              <a:gd name="T68" fmla="*/ 1345763802 w 1163"/>
              <a:gd name="T69" fmla="*/ 49215124 h 1801"/>
              <a:gd name="T70" fmla="*/ 1126510943 w 1163"/>
              <a:gd name="T71" fmla="*/ 51124921 h 1801"/>
              <a:gd name="T72" fmla="*/ 1325602546 w 1163"/>
              <a:gd name="T73" fmla="*/ 54889623 h 1801"/>
              <a:gd name="T74" fmla="*/ 1522174787 w 1163"/>
              <a:gd name="T75" fmla="*/ 59200215 h 1801"/>
              <a:gd name="T76" fmla="*/ 1280239722 w 1163"/>
              <a:gd name="T77" fmla="*/ 66838937 h 1801"/>
              <a:gd name="T78" fmla="*/ 1345763802 w 1163"/>
              <a:gd name="T79" fmla="*/ 74423001 h 1801"/>
              <a:gd name="T80" fmla="*/ 1302921928 w 1163"/>
              <a:gd name="T81" fmla="*/ 82552720 h 1801"/>
              <a:gd name="T82" fmla="*/ 1280239722 w 1163"/>
              <a:gd name="T83" fmla="*/ 86808653 h 1801"/>
              <a:gd name="T84" fmla="*/ 1368446008 w 1163"/>
              <a:gd name="T85" fmla="*/ 88718217 h 1801"/>
              <a:gd name="T86" fmla="*/ 1456650707 w 1163"/>
              <a:gd name="T87" fmla="*/ 97775740 h 1801"/>
              <a:gd name="T88" fmla="*/ 2028727124 w 1163"/>
              <a:gd name="T89" fmla="*/ 98266737 h 18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63"/>
              <a:gd name="T136" fmla="*/ 0 h 1801"/>
              <a:gd name="T137" fmla="*/ 1163 w 1163"/>
              <a:gd name="T138" fmla="*/ 1801 h 18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63" h="1801">
                <a:moveTo>
                  <a:pt x="805" y="1801"/>
                </a:moveTo>
                <a:cubicBezTo>
                  <a:pt x="861" y="1787"/>
                  <a:pt x="832" y="1784"/>
                  <a:pt x="866" y="1748"/>
                </a:cubicBezTo>
                <a:cubicBezTo>
                  <a:pt x="863" y="1739"/>
                  <a:pt x="863" y="1728"/>
                  <a:pt x="857" y="1722"/>
                </a:cubicBezTo>
                <a:cubicBezTo>
                  <a:pt x="851" y="1716"/>
                  <a:pt x="835" y="1721"/>
                  <a:pt x="831" y="1713"/>
                </a:cubicBezTo>
                <a:cubicBezTo>
                  <a:pt x="826" y="1703"/>
                  <a:pt x="854" y="1665"/>
                  <a:pt x="857" y="1661"/>
                </a:cubicBezTo>
                <a:cubicBezTo>
                  <a:pt x="845" y="1621"/>
                  <a:pt x="826" y="1631"/>
                  <a:pt x="814" y="1591"/>
                </a:cubicBezTo>
                <a:cubicBezTo>
                  <a:pt x="840" y="1551"/>
                  <a:pt x="851" y="1514"/>
                  <a:pt x="796" y="1495"/>
                </a:cubicBezTo>
                <a:cubicBezTo>
                  <a:pt x="812" y="1449"/>
                  <a:pt x="853" y="1438"/>
                  <a:pt x="814" y="1373"/>
                </a:cubicBezTo>
                <a:cubicBezTo>
                  <a:pt x="806" y="1360"/>
                  <a:pt x="785" y="1367"/>
                  <a:pt x="770" y="1364"/>
                </a:cubicBezTo>
                <a:cubicBezTo>
                  <a:pt x="788" y="1313"/>
                  <a:pt x="801" y="1288"/>
                  <a:pt x="840" y="1251"/>
                </a:cubicBezTo>
                <a:cubicBezTo>
                  <a:pt x="798" y="1209"/>
                  <a:pt x="834" y="1257"/>
                  <a:pt x="840" y="1216"/>
                </a:cubicBezTo>
                <a:cubicBezTo>
                  <a:pt x="844" y="1186"/>
                  <a:pt x="828" y="1168"/>
                  <a:pt x="814" y="1146"/>
                </a:cubicBezTo>
                <a:cubicBezTo>
                  <a:pt x="843" y="1101"/>
                  <a:pt x="859" y="1068"/>
                  <a:pt x="805" y="1033"/>
                </a:cubicBezTo>
                <a:cubicBezTo>
                  <a:pt x="845" y="990"/>
                  <a:pt x="790" y="1042"/>
                  <a:pt x="875" y="1006"/>
                </a:cubicBezTo>
                <a:cubicBezTo>
                  <a:pt x="894" y="998"/>
                  <a:pt x="910" y="983"/>
                  <a:pt x="927" y="971"/>
                </a:cubicBezTo>
                <a:cubicBezTo>
                  <a:pt x="942" y="961"/>
                  <a:pt x="980" y="954"/>
                  <a:pt x="980" y="954"/>
                </a:cubicBezTo>
                <a:cubicBezTo>
                  <a:pt x="977" y="945"/>
                  <a:pt x="980" y="931"/>
                  <a:pt x="971" y="928"/>
                </a:cubicBezTo>
                <a:cubicBezTo>
                  <a:pt x="968" y="927"/>
                  <a:pt x="917" y="943"/>
                  <a:pt x="910" y="945"/>
                </a:cubicBezTo>
                <a:cubicBezTo>
                  <a:pt x="901" y="942"/>
                  <a:pt x="891" y="943"/>
                  <a:pt x="884" y="937"/>
                </a:cubicBezTo>
                <a:cubicBezTo>
                  <a:pt x="876" y="930"/>
                  <a:pt x="875" y="915"/>
                  <a:pt x="866" y="910"/>
                </a:cubicBezTo>
                <a:cubicBezTo>
                  <a:pt x="853" y="903"/>
                  <a:pt x="837" y="905"/>
                  <a:pt x="822" y="902"/>
                </a:cubicBezTo>
                <a:cubicBezTo>
                  <a:pt x="810" y="861"/>
                  <a:pt x="820" y="860"/>
                  <a:pt x="849" y="832"/>
                </a:cubicBezTo>
                <a:cubicBezTo>
                  <a:pt x="843" y="814"/>
                  <a:pt x="837" y="797"/>
                  <a:pt x="831" y="779"/>
                </a:cubicBezTo>
                <a:cubicBezTo>
                  <a:pt x="828" y="770"/>
                  <a:pt x="822" y="753"/>
                  <a:pt x="822" y="753"/>
                </a:cubicBezTo>
                <a:cubicBezTo>
                  <a:pt x="824" y="751"/>
                  <a:pt x="856" y="721"/>
                  <a:pt x="857" y="718"/>
                </a:cubicBezTo>
                <a:cubicBezTo>
                  <a:pt x="857" y="716"/>
                  <a:pt x="841" y="668"/>
                  <a:pt x="840" y="666"/>
                </a:cubicBezTo>
                <a:cubicBezTo>
                  <a:pt x="850" y="626"/>
                  <a:pt x="851" y="616"/>
                  <a:pt x="822" y="587"/>
                </a:cubicBezTo>
                <a:cubicBezTo>
                  <a:pt x="806" y="534"/>
                  <a:pt x="840" y="562"/>
                  <a:pt x="822" y="509"/>
                </a:cubicBezTo>
                <a:cubicBezTo>
                  <a:pt x="846" y="440"/>
                  <a:pt x="822" y="526"/>
                  <a:pt x="822" y="457"/>
                </a:cubicBezTo>
                <a:cubicBezTo>
                  <a:pt x="822" y="418"/>
                  <a:pt x="863" y="380"/>
                  <a:pt x="892" y="361"/>
                </a:cubicBezTo>
                <a:cubicBezTo>
                  <a:pt x="889" y="352"/>
                  <a:pt x="880" y="343"/>
                  <a:pt x="884" y="334"/>
                </a:cubicBezTo>
                <a:cubicBezTo>
                  <a:pt x="895" y="308"/>
                  <a:pt x="972" y="302"/>
                  <a:pt x="988" y="299"/>
                </a:cubicBezTo>
                <a:cubicBezTo>
                  <a:pt x="1017" y="271"/>
                  <a:pt x="1022" y="288"/>
                  <a:pt x="1058" y="299"/>
                </a:cubicBezTo>
                <a:cubicBezTo>
                  <a:pt x="1078" y="280"/>
                  <a:pt x="1100" y="267"/>
                  <a:pt x="1119" y="247"/>
                </a:cubicBezTo>
                <a:cubicBezTo>
                  <a:pt x="1135" y="201"/>
                  <a:pt x="1147" y="232"/>
                  <a:pt x="1163" y="186"/>
                </a:cubicBezTo>
                <a:cubicBezTo>
                  <a:pt x="1144" y="133"/>
                  <a:pt x="1133" y="165"/>
                  <a:pt x="1145" y="99"/>
                </a:cubicBezTo>
                <a:cubicBezTo>
                  <a:pt x="1124" y="32"/>
                  <a:pt x="1103" y="56"/>
                  <a:pt x="1023" y="64"/>
                </a:cubicBezTo>
                <a:cubicBezTo>
                  <a:pt x="966" y="101"/>
                  <a:pt x="938" y="55"/>
                  <a:pt x="884" y="38"/>
                </a:cubicBezTo>
                <a:cubicBezTo>
                  <a:pt x="837" y="83"/>
                  <a:pt x="782" y="48"/>
                  <a:pt x="726" y="38"/>
                </a:cubicBezTo>
                <a:cubicBezTo>
                  <a:pt x="690" y="0"/>
                  <a:pt x="685" y="3"/>
                  <a:pt x="630" y="11"/>
                </a:cubicBezTo>
                <a:cubicBezTo>
                  <a:pt x="599" y="44"/>
                  <a:pt x="625" y="62"/>
                  <a:pt x="578" y="46"/>
                </a:cubicBezTo>
                <a:cubicBezTo>
                  <a:pt x="569" y="37"/>
                  <a:pt x="564" y="22"/>
                  <a:pt x="552" y="20"/>
                </a:cubicBezTo>
                <a:cubicBezTo>
                  <a:pt x="538" y="17"/>
                  <a:pt x="512" y="79"/>
                  <a:pt x="508" y="90"/>
                </a:cubicBezTo>
                <a:cubicBezTo>
                  <a:pt x="482" y="87"/>
                  <a:pt x="456" y="79"/>
                  <a:pt x="430" y="81"/>
                </a:cubicBezTo>
                <a:cubicBezTo>
                  <a:pt x="422" y="82"/>
                  <a:pt x="419" y="95"/>
                  <a:pt x="412" y="99"/>
                </a:cubicBezTo>
                <a:cubicBezTo>
                  <a:pt x="393" y="110"/>
                  <a:pt x="318" y="116"/>
                  <a:pt x="316" y="116"/>
                </a:cubicBezTo>
                <a:cubicBezTo>
                  <a:pt x="292" y="142"/>
                  <a:pt x="280" y="144"/>
                  <a:pt x="246" y="134"/>
                </a:cubicBezTo>
                <a:cubicBezTo>
                  <a:pt x="176" y="143"/>
                  <a:pt x="117" y="162"/>
                  <a:pt x="46" y="169"/>
                </a:cubicBezTo>
                <a:cubicBezTo>
                  <a:pt x="43" y="180"/>
                  <a:pt x="44" y="194"/>
                  <a:pt x="37" y="203"/>
                </a:cubicBezTo>
                <a:cubicBezTo>
                  <a:pt x="6" y="241"/>
                  <a:pt x="0" y="170"/>
                  <a:pt x="20" y="247"/>
                </a:cubicBezTo>
                <a:cubicBezTo>
                  <a:pt x="40" y="244"/>
                  <a:pt x="61" y="242"/>
                  <a:pt x="81" y="238"/>
                </a:cubicBezTo>
                <a:cubicBezTo>
                  <a:pt x="90" y="236"/>
                  <a:pt x="99" y="226"/>
                  <a:pt x="107" y="230"/>
                </a:cubicBezTo>
                <a:cubicBezTo>
                  <a:pt x="121" y="236"/>
                  <a:pt x="127" y="271"/>
                  <a:pt x="133" y="282"/>
                </a:cubicBezTo>
                <a:cubicBezTo>
                  <a:pt x="148" y="312"/>
                  <a:pt x="153" y="332"/>
                  <a:pt x="185" y="343"/>
                </a:cubicBezTo>
                <a:cubicBezTo>
                  <a:pt x="248" y="323"/>
                  <a:pt x="223" y="337"/>
                  <a:pt x="264" y="308"/>
                </a:cubicBezTo>
                <a:cubicBezTo>
                  <a:pt x="297" y="320"/>
                  <a:pt x="301" y="341"/>
                  <a:pt x="325" y="352"/>
                </a:cubicBezTo>
                <a:cubicBezTo>
                  <a:pt x="339" y="358"/>
                  <a:pt x="354" y="358"/>
                  <a:pt x="369" y="361"/>
                </a:cubicBezTo>
                <a:cubicBezTo>
                  <a:pt x="408" y="387"/>
                  <a:pt x="428" y="373"/>
                  <a:pt x="456" y="413"/>
                </a:cubicBezTo>
                <a:cubicBezTo>
                  <a:pt x="465" y="410"/>
                  <a:pt x="474" y="400"/>
                  <a:pt x="482" y="404"/>
                </a:cubicBezTo>
                <a:cubicBezTo>
                  <a:pt x="502" y="414"/>
                  <a:pt x="485" y="447"/>
                  <a:pt x="482" y="457"/>
                </a:cubicBezTo>
                <a:cubicBezTo>
                  <a:pt x="503" y="517"/>
                  <a:pt x="471" y="451"/>
                  <a:pt x="561" y="491"/>
                </a:cubicBezTo>
                <a:cubicBezTo>
                  <a:pt x="570" y="495"/>
                  <a:pt x="564" y="510"/>
                  <a:pt x="569" y="518"/>
                </a:cubicBezTo>
                <a:cubicBezTo>
                  <a:pt x="573" y="525"/>
                  <a:pt x="581" y="529"/>
                  <a:pt x="587" y="535"/>
                </a:cubicBezTo>
                <a:cubicBezTo>
                  <a:pt x="565" y="557"/>
                  <a:pt x="553" y="576"/>
                  <a:pt x="543" y="605"/>
                </a:cubicBezTo>
                <a:cubicBezTo>
                  <a:pt x="559" y="651"/>
                  <a:pt x="582" y="673"/>
                  <a:pt x="526" y="692"/>
                </a:cubicBezTo>
                <a:cubicBezTo>
                  <a:pt x="507" y="747"/>
                  <a:pt x="491" y="754"/>
                  <a:pt x="543" y="788"/>
                </a:cubicBezTo>
                <a:cubicBezTo>
                  <a:pt x="546" y="797"/>
                  <a:pt x="547" y="806"/>
                  <a:pt x="552" y="814"/>
                </a:cubicBezTo>
                <a:cubicBezTo>
                  <a:pt x="556" y="821"/>
                  <a:pt x="566" y="824"/>
                  <a:pt x="569" y="832"/>
                </a:cubicBezTo>
                <a:cubicBezTo>
                  <a:pt x="578" y="854"/>
                  <a:pt x="579" y="879"/>
                  <a:pt x="587" y="902"/>
                </a:cubicBezTo>
                <a:cubicBezTo>
                  <a:pt x="519" y="923"/>
                  <a:pt x="604" y="902"/>
                  <a:pt x="534" y="902"/>
                </a:cubicBezTo>
                <a:cubicBezTo>
                  <a:pt x="510" y="902"/>
                  <a:pt x="487" y="911"/>
                  <a:pt x="465" y="919"/>
                </a:cubicBezTo>
                <a:cubicBezTo>
                  <a:pt x="459" y="925"/>
                  <a:pt x="445" y="929"/>
                  <a:pt x="447" y="937"/>
                </a:cubicBezTo>
                <a:cubicBezTo>
                  <a:pt x="450" y="946"/>
                  <a:pt x="465" y="940"/>
                  <a:pt x="473" y="945"/>
                </a:cubicBezTo>
                <a:cubicBezTo>
                  <a:pt x="497" y="959"/>
                  <a:pt x="500" y="995"/>
                  <a:pt x="526" y="1006"/>
                </a:cubicBezTo>
                <a:cubicBezTo>
                  <a:pt x="539" y="1012"/>
                  <a:pt x="555" y="1012"/>
                  <a:pt x="569" y="1015"/>
                </a:cubicBezTo>
                <a:cubicBezTo>
                  <a:pt x="579" y="1044"/>
                  <a:pt x="595" y="1056"/>
                  <a:pt x="604" y="1085"/>
                </a:cubicBezTo>
                <a:cubicBezTo>
                  <a:pt x="578" y="1124"/>
                  <a:pt x="591" y="1130"/>
                  <a:pt x="604" y="1172"/>
                </a:cubicBezTo>
                <a:cubicBezTo>
                  <a:pt x="572" y="1175"/>
                  <a:pt x="445" y="1158"/>
                  <a:pt x="508" y="1225"/>
                </a:cubicBezTo>
                <a:cubicBezTo>
                  <a:pt x="518" y="1261"/>
                  <a:pt x="526" y="1269"/>
                  <a:pt x="552" y="1294"/>
                </a:cubicBezTo>
                <a:cubicBezTo>
                  <a:pt x="563" y="1328"/>
                  <a:pt x="560" y="1339"/>
                  <a:pt x="534" y="1364"/>
                </a:cubicBezTo>
                <a:cubicBezTo>
                  <a:pt x="520" y="1410"/>
                  <a:pt x="549" y="1421"/>
                  <a:pt x="508" y="1460"/>
                </a:cubicBezTo>
                <a:cubicBezTo>
                  <a:pt x="511" y="1478"/>
                  <a:pt x="513" y="1496"/>
                  <a:pt x="517" y="1513"/>
                </a:cubicBezTo>
                <a:cubicBezTo>
                  <a:pt x="519" y="1522"/>
                  <a:pt x="527" y="1530"/>
                  <a:pt x="526" y="1539"/>
                </a:cubicBezTo>
                <a:cubicBezTo>
                  <a:pt x="524" y="1557"/>
                  <a:pt x="508" y="1591"/>
                  <a:pt x="508" y="1591"/>
                </a:cubicBezTo>
                <a:cubicBezTo>
                  <a:pt x="514" y="1597"/>
                  <a:pt x="518" y="1606"/>
                  <a:pt x="526" y="1609"/>
                </a:cubicBezTo>
                <a:cubicBezTo>
                  <a:pt x="562" y="1624"/>
                  <a:pt x="593" y="1609"/>
                  <a:pt x="543" y="1626"/>
                </a:cubicBezTo>
                <a:cubicBezTo>
                  <a:pt x="537" y="1635"/>
                  <a:pt x="527" y="1642"/>
                  <a:pt x="526" y="1652"/>
                </a:cubicBezTo>
                <a:cubicBezTo>
                  <a:pt x="525" y="1669"/>
                  <a:pt x="534" y="1786"/>
                  <a:pt x="578" y="1792"/>
                </a:cubicBezTo>
                <a:cubicBezTo>
                  <a:pt x="636" y="1800"/>
                  <a:pt x="695" y="1798"/>
                  <a:pt x="753" y="1801"/>
                </a:cubicBezTo>
                <a:cubicBezTo>
                  <a:pt x="818" y="1791"/>
                  <a:pt x="829" y="1777"/>
                  <a:pt x="805" y="1801"/>
                </a:cubicBezTo>
                <a:close/>
              </a:path>
            </a:pathLst>
          </a:custGeom>
          <a:gradFill rotWithShape="1">
            <a:gsLst>
              <a:gs pos="0">
                <a:srgbClr val="B8D4E6"/>
              </a:gs>
              <a:gs pos="100000">
                <a:srgbClr val="B55615"/>
              </a:gs>
            </a:gsLst>
            <a:lin ang="5400000" scaled="1"/>
          </a:gradFill>
          <a:ln w="12700">
            <a:solidFill>
              <a:schemeClr val="tx1"/>
            </a:solidFill>
            <a:round/>
            <a:headEnd/>
            <a:tailEnd/>
          </a:ln>
        </p:spPr>
        <p:txBody>
          <a:bodyPr/>
          <a:lstStyle/>
          <a:p>
            <a:endParaRPr lang="en-US" sz="1800">
              <a:solidFill>
                <a:srgbClr val="000000"/>
              </a:solidFill>
              <a:latin typeface="Arial" charset="0"/>
            </a:endParaRPr>
          </a:p>
        </p:txBody>
      </p:sp>
      <p:sp>
        <p:nvSpPr>
          <p:cNvPr id="317490" name="Text Box 50"/>
          <p:cNvSpPr txBox="1">
            <a:spLocks noChangeArrowheads="1"/>
          </p:cNvSpPr>
          <p:nvPr/>
        </p:nvSpPr>
        <p:spPr bwMode="auto">
          <a:xfrm>
            <a:off x="7467600" y="5486400"/>
            <a:ext cx="727075" cy="33655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8 AM </a:t>
            </a:r>
          </a:p>
        </p:txBody>
      </p:sp>
      <p:sp>
        <p:nvSpPr>
          <p:cNvPr id="317491" name="Text Box 51"/>
          <p:cNvSpPr txBox="1">
            <a:spLocks noChangeArrowheads="1"/>
          </p:cNvSpPr>
          <p:nvPr/>
        </p:nvSpPr>
        <p:spPr bwMode="auto">
          <a:xfrm>
            <a:off x="7239000" y="5105400"/>
            <a:ext cx="1370013" cy="3365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1500 Ft AGL</a:t>
            </a:r>
          </a:p>
        </p:txBody>
      </p:sp>
      <p:sp>
        <p:nvSpPr>
          <p:cNvPr id="317498" name="Rectangle 58"/>
          <p:cNvSpPr>
            <a:spLocks noChangeArrowheads="1"/>
          </p:cNvSpPr>
          <p:nvPr/>
        </p:nvSpPr>
        <p:spPr bwMode="auto">
          <a:xfrm>
            <a:off x="6934200" y="4572000"/>
            <a:ext cx="1828800" cy="1752600"/>
          </a:xfrm>
          <a:prstGeom prst="rect">
            <a:avLst/>
          </a:prstGeom>
          <a:solidFill>
            <a:srgbClr val="00002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3600" b="1">
              <a:solidFill>
                <a:srgbClr val="FFFFFF"/>
              </a:solidFill>
              <a:latin typeface="Arial Narrow" pitchFamily="34" charset="0"/>
            </a:endParaRPr>
          </a:p>
        </p:txBody>
      </p:sp>
      <p:sp>
        <p:nvSpPr>
          <p:cNvPr id="317463" name="Freeform 23"/>
          <p:cNvSpPr>
            <a:spLocks/>
          </p:cNvSpPr>
          <p:nvPr/>
        </p:nvSpPr>
        <p:spPr bwMode="auto">
          <a:xfrm>
            <a:off x="6934200" y="5410200"/>
            <a:ext cx="1846263" cy="877888"/>
          </a:xfrm>
          <a:custGeom>
            <a:avLst/>
            <a:gdLst>
              <a:gd name="T0" fmla="*/ 2147483647 w 1163"/>
              <a:gd name="T1" fmla="*/ 415328764 h 1801"/>
              <a:gd name="T2" fmla="*/ 2094251205 w 1163"/>
              <a:gd name="T3" fmla="*/ 407012957 h 1801"/>
              <a:gd name="T4" fmla="*/ 2051407743 w 1163"/>
              <a:gd name="T5" fmla="*/ 378025592 h 1801"/>
              <a:gd name="T6" fmla="*/ 2051407743 w 1163"/>
              <a:gd name="T7" fmla="*/ 326228250 h 1801"/>
              <a:gd name="T8" fmla="*/ 2116931823 w 1163"/>
              <a:gd name="T9" fmla="*/ 297240398 h 1801"/>
              <a:gd name="T10" fmla="*/ 2051407743 w 1163"/>
              <a:gd name="T11" fmla="*/ 272292488 h 1801"/>
              <a:gd name="T12" fmla="*/ 2147483647 w 1163"/>
              <a:gd name="T13" fmla="*/ 239027796 h 1801"/>
              <a:gd name="T14" fmla="*/ 2147483647 w 1163"/>
              <a:gd name="T15" fmla="*/ 226672534 h 1801"/>
              <a:gd name="T16" fmla="*/ 2147483647 w 1163"/>
              <a:gd name="T17" fmla="*/ 224534114 h 1801"/>
              <a:gd name="T18" fmla="*/ 2147483647 w 1163"/>
              <a:gd name="T19" fmla="*/ 216218306 h 1801"/>
              <a:gd name="T20" fmla="*/ 2139614029 w 1163"/>
              <a:gd name="T21" fmla="*/ 197685169 h 1801"/>
              <a:gd name="T22" fmla="*/ 2071568999 w 1163"/>
              <a:gd name="T23" fmla="*/ 178914647 h 1801"/>
              <a:gd name="T24" fmla="*/ 2116931823 w 1163"/>
              <a:gd name="T25" fmla="*/ 158243090 h 1801"/>
              <a:gd name="T26" fmla="*/ 2071568999 w 1163"/>
              <a:gd name="T27" fmla="*/ 120939430 h 1801"/>
              <a:gd name="T28" fmla="*/ 2147483647 w 1163"/>
              <a:gd name="T29" fmla="*/ 85774678 h 1801"/>
              <a:gd name="T30" fmla="*/ 2147483647 w 1163"/>
              <a:gd name="T31" fmla="*/ 71043123 h 1801"/>
              <a:gd name="T32" fmla="*/ 2147483647 w 1163"/>
              <a:gd name="T33" fmla="*/ 58687861 h 1801"/>
              <a:gd name="T34" fmla="*/ 2147483647 w 1163"/>
              <a:gd name="T35" fmla="*/ 23522621 h 1801"/>
              <a:gd name="T36" fmla="*/ 2147483647 w 1163"/>
              <a:gd name="T37" fmla="*/ 9028939 h 1801"/>
              <a:gd name="T38" fmla="*/ 1587698867 w 1163"/>
              <a:gd name="T39" fmla="*/ 2613679 h 1801"/>
              <a:gd name="T40" fmla="*/ 1391126627 w 1163"/>
              <a:gd name="T41" fmla="*/ 4752099 h 1801"/>
              <a:gd name="T42" fmla="*/ 1083667481 w 1163"/>
              <a:gd name="T43" fmla="*/ 19245781 h 1801"/>
              <a:gd name="T44" fmla="*/ 796369591 w 1163"/>
              <a:gd name="T45" fmla="*/ 27562076 h 1801"/>
              <a:gd name="T46" fmla="*/ 115927219 w 1163"/>
              <a:gd name="T47" fmla="*/ 40154724 h 1801"/>
              <a:gd name="T48" fmla="*/ 50403139 w 1163"/>
              <a:gd name="T49" fmla="*/ 58687861 h 1801"/>
              <a:gd name="T50" fmla="*/ 269657586 w 1163"/>
              <a:gd name="T51" fmla="*/ 54648406 h 1801"/>
              <a:gd name="T52" fmla="*/ 466229826 w 1163"/>
              <a:gd name="T53" fmla="*/ 81497838 h 1801"/>
              <a:gd name="T54" fmla="*/ 819051797 w 1163"/>
              <a:gd name="T55" fmla="*/ 83636258 h 1801"/>
              <a:gd name="T56" fmla="*/ 1149191561 w 1163"/>
              <a:gd name="T57" fmla="*/ 98129940 h 1801"/>
              <a:gd name="T58" fmla="*/ 1214715641 w 1163"/>
              <a:gd name="T59" fmla="*/ 108584168 h 1801"/>
              <a:gd name="T60" fmla="*/ 1433970088 w 1163"/>
              <a:gd name="T61" fmla="*/ 123077850 h 1801"/>
              <a:gd name="T62" fmla="*/ 1368446008 w 1163"/>
              <a:gd name="T63" fmla="*/ 143749407 h 1801"/>
              <a:gd name="T64" fmla="*/ 1368446008 w 1163"/>
              <a:gd name="T65" fmla="*/ 187230454 h 1801"/>
              <a:gd name="T66" fmla="*/ 1433970088 w 1163"/>
              <a:gd name="T67" fmla="*/ 197685169 h 1801"/>
              <a:gd name="T68" fmla="*/ 1345763802 w 1163"/>
              <a:gd name="T69" fmla="*/ 214317272 h 1801"/>
              <a:gd name="T70" fmla="*/ 1126510943 w 1163"/>
              <a:gd name="T71" fmla="*/ 222633567 h 1801"/>
              <a:gd name="T72" fmla="*/ 1325602546 w 1163"/>
              <a:gd name="T73" fmla="*/ 239027796 h 1801"/>
              <a:gd name="T74" fmla="*/ 1522174787 w 1163"/>
              <a:gd name="T75" fmla="*/ 257798806 h 1801"/>
              <a:gd name="T76" fmla="*/ 1280239722 w 1163"/>
              <a:gd name="T77" fmla="*/ 291063011 h 1801"/>
              <a:gd name="T78" fmla="*/ 1345763802 w 1163"/>
              <a:gd name="T79" fmla="*/ 324089830 h 1801"/>
              <a:gd name="T80" fmla="*/ 1302921928 w 1163"/>
              <a:gd name="T81" fmla="*/ 359492455 h 1801"/>
              <a:gd name="T82" fmla="*/ 1280239722 w 1163"/>
              <a:gd name="T83" fmla="*/ 378025592 h 1801"/>
              <a:gd name="T84" fmla="*/ 1368446008 w 1163"/>
              <a:gd name="T85" fmla="*/ 386341399 h 1801"/>
              <a:gd name="T86" fmla="*/ 1456650707 w 1163"/>
              <a:gd name="T87" fmla="*/ 425783479 h 1801"/>
              <a:gd name="T88" fmla="*/ 2028727124 w 1163"/>
              <a:gd name="T89" fmla="*/ 427921899 h 18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63"/>
              <a:gd name="T136" fmla="*/ 0 h 1801"/>
              <a:gd name="T137" fmla="*/ 1163 w 1163"/>
              <a:gd name="T138" fmla="*/ 1801 h 18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63" h="1801">
                <a:moveTo>
                  <a:pt x="805" y="1801"/>
                </a:moveTo>
                <a:cubicBezTo>
                  <a:pt x="861" y="1787"/>
                  <a:pt x="832" y="1784"/>
                  <a:pt x="866" y="1748"/>
                </a:cubicBezTo>
                <a:cubicBezTo>
                  <a:pt x="863" y="1739"/>
                  <a:pt x="863" y="1728"/>
                  <a:pt x="857" y="1722"/>
                </a:cubicBezTo>
                <a:cubicBezTo>
                  <a:pt x="851" y="1716"/>
                  <a:pt x="835" y="1721"/>
                  <a:pt x="831" y="1713"/>
                </a:cubicBezTo>
                <a:cubicBezTo>
                  <a:pt x="826" y="1703"/>
                  <a:pt x="854" y="1665"/>
                  <a:pt x="857" y="1661"/>
                </a:cubicBezTo>
                <a:cubicBezTo>
                  <a:pt x="845" y="1621"/>
                  <a:pt x="826" y="1631"/>
                  <a:pt x="814" y="1591"/>
                </a:cubicBezTo>
                <a:cubicBezTo>
                  <a:pt x="840" y="1551"/>
                  <a:pt x="851" y="1514"/>
                  <a:pt x="796" y="1495"/>
                </a:cubicBezTo>
                <a:cubicBezTo>
                  <a:pt x="812" y="1449"/>
                  <a:pt x="853" y="1438"/>
                  <a:pt x="814" y="1373"/>
                </a:cubicBezTo>
                <a:cubicBezTo>
                  <a:pt x="806" y="1360"/>
                  <a:pt x="785" y="1367"/>
                  <a:pt x="770" y="1364"/>
                </a:cubicBezTo>
                <a:cubicBezTo>
                  <a:pt x="788" y="1313"/>
                  <a:pt x="801" y="1288"/>
                  <a:pt x="840" y="1251"/>
                </a:cubicBezTo>
                <a:cubicBezTo>
                  <a:pt x="798" y="1209"/>
                  <a:pt x="834" y="1257"/>
                  <a:pt x="840" y="1216"/>
                </a:cubicBezTo>
                <a:cubicBezTo>
                  <a:pt x="844" y="1186"/>
                  <a:pt x="828" y="1168"/>
                  <a:pt x="814" y="1146"/>
                </a:cubicBezTo>
                <a:cubicBezTo>
                  <a:pt x="843" y="1101"/>
                  <a:pt x="859" y="1068"/>
                  <a:pt x="805" y="1033"/>
                </a:cubicBezTo>
                <a:cubicBezTo>
                  <a:pt x="845" y="990"/>
                  <a:pt x="790" y="1042"/>
                  <a:pt x="875" y="1006"/>
                </a:cubicBezTo>
                <a:cubicBezTo>
                  <a:pt x="894" y="998"/>
                  <a:pt x="910" y="983"/>
                  <a:pt x="927" y="971"/>
                </a:cubicBezTo>
                <a:cubicBezTo>
                  <a:pt x="942" y="961"/>
                  <a:pt x="980" y="954"/>
                  <a:pt x="980" y="954"/>
                </a:cubicBezTo>
                <a:cubicBezTo>
                  <a:pt x="977" y="945"/>
                  <a:pt x="980" y="931"/>
                  <a:pt x="971" y="928"/>
                </a:cubicBezTo>
                <a:cubicBezTo>
                  <a:pt x="968" y="927"/>
                  <a:pt x="917" y="943"/>
                  <a:pt x="910" y="945"/>
                </a:cubicBezTo>
                <a:cubicBezTo>
                  <a:pt x="901" y="942"/>
                  <a:pt x="891" y="943"/>
                  <a:pt x="884" y="937"/>
                </a:cubicBezTo>
                <a:cubicBezTo>
                  <a:pt x="876" y="930"/>
                  <a:pt x="875" y="915"/>
                  <a:pt x="866" y="910"/>
                </a:cubicBezTo>
                <a:cubicBezTo>
                  <a:pt x="853" y="903"/>
                  <a:pt x="837" y="905"/>
                  <a:pt x="822" y="902"/>
                </a:cubicBezTo>
                <a:cubicBezTo>
                  <a:pt x="810" y="861"/>
                  <a:pt x="820" y="860"/>
                  <a:pt x="849" y="832"/>
                </a:cubicBezTo>
                <a:cubicBezTo>
                  <a:pt x="843" y="814"/>
                  <a:pt x="837" y="797"/>
                  <a:pt x="831" y="779"/>
                </a:cubicBezTo>
                <a:cubicBezTo>
                  <a:pt x="828" y="770"/>
                  <a:pt x="822" y="753"/>
                  <a:pt x="822" y="753"/>
                </a:cubicBezTo>
                <a:cubicBezTo>
                  <a:pt x="824" y="751"/>
                  <a:pt x="856" y="721"/>
                  <a:pt x="857" y="718"/>
                </a:cubicBezTo>
                <a:cubicBezTo>
                  <a:pt x="857" y="716"/>
                  <a:pt x="841" y="668"/>
                  <a:pt x="840" y="666"/>
                </a:cubicBezTo>
                <a:cubicBezTo>
                  <a:pt x="850" y="626"/>
                  <a:pt x="851" y="616"/>
                  <a:pt x="822" y="587"/>
                </a:cubicBezTo>
                <a:cubicBezTo>
                  <a:pt x="806" y="534"/>
                  <a:pt x="840" y="562"/>
                  <a:pt x="822" y="509"/>
                </a:cubicBezTo>
                <a:cubicBezTo>
                  <a:pt x="846" y="440"/>
                  <a:pt x="822" y="526"/>
                  <a:pt x="822" y="457"/>
                </a:cubicBezTo>
                <a:cubicBezTo>
                  <a:pt x="822" y="418"/>
                  <a:pt x="863" y="380"/>
                  <a:pt x="892" y="361"/>
                </a:cubicBezTo>
                <a:cubicBezTo>
                  <a:pt x="889" y="352"/>
                  <a:pt x="880" y="343"/>
                  <a:pt x="884" y="334"/>
                </a:cubicBezTo>
                <a:cubicBezTo>
                  <a:pt x="895" y="308"/>
                  <a:pt x="972" y="302"/>
                  <a:pt x="988" y="299"/>
                </a:cubicBezTo>
                <a:cubicBezTo>
                  <a:pt x="1017" y="271"/>
                  <a:pt x="1022" y="288"/>
                  <a:pt x="1058" y="299"/>
                </a:cubicBezTo>
                <a:cubicBezTo>
                  <a:pt x="1078" y="280"/>
                  <a:pt x="1100" y="267"/>
                  <a:pt x="1119" y="247"/>
                </a:cubicBezTo>
                <a:cubicBezTo>
                  <a:pt x="1135" y="201"/>
                  <a:pt x="1147" y="232"/>
                  <a:pt x="1163" y="186"/>
                </a:cubicBezTo>
                <a:cubicBezTo>
                  <a:pt x="1144" y="133"/>
                  <a:pt x="1133" y="165"/>
                  <a:pt x="1145" y="99"/>
                </a:cubicBezTo>
                <a:cubicBezTo>
                  <a:pt x="1124" y="32"/>
                  <a:pt x="1103" y="56"/>
                  <a:pt x="1023" y="64"/>
                </a:cubicBezTo>
                <a:cubicBezTo>
                  <a:pt x="966" y="101"/>
                  <a:pt x="938" y="55"/>
                  <a:pt x="884" y="38"/>
                </a:cubicBezTo>
                <a:cubicBezTo>
                  <a:pt x="837" y="83"/>
                  <a:pt x="782" y="48"/>
                  <a:pt x="726" y="38"/>
                </a:cubicBezTo>
                <a:cubicBezTo>
                  <a:pt x="690" y="0"/>
                  <a:pt x="685" y="3"/>
                  <a:pt x="630" y="11"/>
                </a:cubicBezTo>
                <a:cubicBezTo>
                  <a:pt x="599" y="44"/>
                  <a:pt x="625" y="62"/>
                  <a:pt x="578" y="46"/>
                </a:cubicBezTo>
                <a:cubicBezTo>
                  <a:pt x="569" y="37"/>
                  <a:pt x="564" y="22"/>
                  <a:pt x="552" y="20"/>
                </a:cubicBezTo>
                <a:cubicBezTo>
                  <a:pt x="538" y="17"/>
                  <a:pt x="512" y="79"/>
                  <a:pt x="508" y="90"/>
                </a:cubicBezTo>
                <a:cubicBezTo>
                  <a:pt x="482" y="87"/>
                  <a:pt x="456" y="79"/>
                  <a:pt x="430" y="81"/>
                </a:cubicBezTo>
                <a:cubicBezTo>
                  <a:pt x="422" y="82"/>
                  <a:pt x="419" y="95"/>
                  <a:pt x="412" y="99"/>
                </a:cubicBezTo>
                <a:cubicBezTo>
                  <a:pt x="393" y="110"/>
                  <a:pt x="318" y="116"/>
                  <a:pt x="316" y="116"/>
                </a:cubicBezTo>
                <a:cubicBezTo>
                  <a:pt x="292" y="142"/>
                  <a:pt x="280" y="144"/>
                  <a:pt x="246" y="134"/>
                </a:cubicBezTo>
                <a:cubicBezTo>
                  <a:pt x="176" y="143"/>
                  <a:pt x="117" y="162"/>
                  <a:pt x="46" y="169"/>
                </a:cubicBezTo>
                <a:cubicBezTo>
                  <a:pt x="43" y="180"/>
                  <a:pt x="44" y="194"/>
                  <a:pt x="37" y="203"/>
                </a:cubicBezTo>
                <a:cubicBezTo>
                  <a:pt x="6" y="241"/>
                  <a:pt x="0" y="170"/>
                  <a:pt x="20" y="247"/>
                </a:cubicBezTo>
                <a:cubicBezTo>
                  <a:pt x="40" y="244"/>
                  <a:pt x="61" y="242"/>
                  <a:pt x="81" y="238"/>
                </a:cubicBezTo>
                <a:cubicBezTo>
                  <a:pt x="90" y="236"/>
                  <a:pt x="99" y="226"/>
                  <a:pt x="107" y="230"/>
                </a:cubicBezTo>
                <a:cubicBezTo>
                  <a:pt x="121" y="236"/>
                  <a:pt x="127" y="271"/>
                  <a:pt x="133" y="282"/>
                </a:cubicBezTo>
                <a:cubicBezTo>
                  <a:pt x="148" y="312"/>
                  <a:pt x="153" y="332"/>
                  <a:pt x="185" y="343"/>
                </a:cubicBezTo>
                <a:cubicBezTo>
                  <a:pt x="248" y="323"/>
                  <a:pt x="223" y="337"/>
                  <a:pt x="264" y="308"/>
                </a:cubicBezTo>
                <a:cubicBezTo>
                  <a:pt x="297" y="320"/>
                  <a:pt x="301" y="341"/>
                  <a:pt x="325" y="352"/>
                </a:cubicBezTo>
                <a:cubicBezTo>
                  <a:pt x="339" y="358"/>
                  <a:pt x="354" y="358"/>
                  <a:pt x="369" y="361"/>
                </a:cubicBezTo>
                <a:cubicBezTo>
                  <a:pt x="408" y="387"/>
                  <a:pt x="428" y="373"/>
                  <a:pt x="456" y="413"/>
                </a:cubicBezTo>
                <a:cubicBezTo>
                  <a:pt x="465" y="410"/>
                  <a:pt x="474" y="400"/>
                  <a:pt x="482" y="404"/>
                </a:cubicBezTo>
                <a:cubicBezTo>
                  <a:pt x="502" y="414"/>
                  <a:pt x="485" y="447"/>
                  <a:pt x="482" y="457"/>
                </a:cubicBezTo>
                <a:cubicBezTo>
                  <a:pt x="503" y="517"/>
                  <a:pt x="471" y="451"/>
                  <a:pt x="561" y="491"/>
                </a:cubicBezTo>
                <a:cubicBezTo>
                  <a:pt x="570" y="495"/>
                  <a:pt x="564" y="510"/>
                  <a:pt x="569" y="518"/>
                </a:cubicBezTo>
                <a:cubicBezTo>
                  <a:pt x="573" y="525"/>
                  <a:pt x="581" y="529"/>
                  <a:pt x="587" y="535"/>
                </a:cubicBezTo>
                <a:cubicBezTo>
                  <a:pt x="565" y="557"/>
                  <a:pt x="553" y="576"/>
                  <a:pt x="543" y="605"/>
                </a:cubicBezTo>
                <a:cubicBezTo>
                  <a:pt x="559" y="651"/>
                  <a:pt x="582" y="673"/>
                  <a:pt x="526" y="692"/>
                </a:cubicBezTo>
                <a:cubicBezTo>
                  <a:pt x="507" y="747"/>
                  <a:pt x="491" y="754"/>
                  <a:pt x="543" y="788"/>
                </a:cubicBezTo>
                <a:cubicBezTo>
                  <a:pt x="546" y="797"/>
                  <a:pt x="547" y="806"/>
                  <a:pt x="552" y="814"/>
                </a:cubicBezTo>
                <a:cubicBezTo>
                  <a:pt x="556" y="821"/>
                  <a:pt x="566" y="824"/>
                  <a:pt x="569" y="832"/>
                </a:cubicBezTo>
                <a:cubicBezTo>
                  <a:pt x="578" y="854"/>
                  <a:pt x="579" y="879"/>
                  <a:pt x="587" y="902"/>
                </a:cubicBezTo>
                <a:cubicBezTo>
                  <a:pt x="519" y="923"/>
                  <a:pt x="604" y="902"/>
                  <a:pt x="534" y="902"/>
                </a:cubicBezTo>
                <a:cubicBezTo>
                  <a:pt x="510" y="902"/>
                  <a:pt x="487" y="911"/>
                  <a:pt x="465" y="919"/>
                </a:cubicBezTo>
                <a:cubicBezTo>
                  <a:pt x="459" y="925"/>
                  <a:pt x="445" y="929"/>
                  <a:pt x="447" y="937"/>
                </a:cubicBezTo>
                <a:cubicBezTo>
                  <a:pt x="450" y="946"/>
                  <a:pt x="465" y="940"/>
                  <a:pt x="473" y="945"/>
                </a:cubicBezTo>
                <a:cubicBezTo>
                  <a:pt x="497" y="959"/>
                  <a:pt x="500" y="995"/>
                  <a:pt x="526" y="1006"/>
                </a:cubicBezTo>
                <a:cubicBezTo>
                  <a:pt x="539" y="1012"/>
                  <a:pt x="555" y="1012"/>
                  <a:pt x="569" y="1015"/>
                </a:cubicBezTo>
                <a:cubicBezTo>
                  <a:pt x="579" y="1044"/>
                  <a:pt x="595" y="1056"/>
                  <a:pt x="604" y="1085"/>
                </a:cubicBezTo>
                <a:cubicBezTo>
                  <a:pt x="578" y="1124"/>
                  <a:pt x="591" y="1130"/>
                  <a:pt x="604" y="1172"/>
                </a:cubicBezTo>
                <a:cubicBezTo>
                  <a:pt x="572" y="1175"/>
                  <a:pt x="445" y="1158"/>
                  <a:pt x="508" y="1225"/>
                </a:cubicBezTo>
                <a:cubicBezTo>
                  <a:pt x="518" y="1261"/>
                  <a:pt x="526" y="1269"/>
                  <a:pt x="552" y="1294"/>
                </a:cubicBezTo>
                <a:cubicBezTo>
                  <a:pt x="563" y="1328"/>
                  <a:pt x="560" y="1339"/>
                  <a:pt x="534" y="1364"/>
                </a:cubicBezTo>
                <a:cubicBezTo>
                  <a:pt x="520" y="1410"/>
                  <a:pt x="549" y="1421"/>
                  <a:pt x="508" y="1460"/>
                </a:cubicBezTo>
                <a:cubicBezTo>
                  <a:pt x="511" y="1478"/>
                  <a:pt x="513" y="1496"/>
                  <a:pt x="517" y="1513"/>
                </a:cubicBezTo>
                <a:cubicBezTo>
                  <a:pt x="519" y="1522"/>
                  <a:pt x="527" y="1530"/>
                  <a:pt x="526" y="1539"/>
                </a:cubicBezTo>
                <a:cubicBezTo>
                  <a:pt x="524" y="1557"/>
                  <a:pt x="508" y="1591"/>
                  <a:pt x="508" y="1591"/>
                </a:cubicBezTo>
                <a:cubicBezTo>
                  <a:pt x="514" y="1597"/>
                  <a:pt x="518" y="1606"/>
                  <a:pt x="526" y="1609"/>
                </a:cubicBezTo>
                <a:cubicBezTo>
                  <a:pt x="562" y="1624"/>
                  <a:pt x="593" y="1609"/>
                  <a:pt x="543" y="1626"/>
                </a:cubicBezTo>
                <a:cubicBezTo>
                  <a:pt x="537" y="1635"/>
                  <a:pt x="527" y="1642"/>
                  <a:pt x="526" y="1652"/>
                </a:cubicBezTo>
                <a:cubicBezTo>
                  <a:pt x="525" y="1669"/>
                  <a:pt x="534" y="1786"/>
                  <a:pt x="578" y="1792"/>
                </a:cubicBezTo>
                <a:cubicBezTo>
                  <a:pt x="636" y="1800"/>
                  <a:pt x="695" y="1798"/>
                  <a:pt x="753" y="1801"/>
                </a:cubicBezTo>
                <a:cubicBezTo>
                  <a:pt x="818" y="1791"/>
                  <a:pt x="829" y="1777"/>
                  <a:pt x="805" y="1801"/>
                </a:cubicBezTo>
                <a:close/>
              </a:path>
            </a:pathLst>
          </a:custGeom>
          <a:gradFill rotWithShape="1">
            <a:gsLst>
              <a:gs pos="0">
                <a:srgbClr val="B8D4E6"/>
              </a:gs>
              <a:gs pos="100000">
                <a:srgbClr val="B55615"/>
              </a:gs>
            </a:gsLst>
            <a:lin ang="5400000" scaled="1"/>
          </a:gradFill>
          <a:ln w="12700">
            <a:solidFill>
              <a:schemeClr val="tx1"/>
            </a:solidFill>
            <a:round/>
            <a:headEnd/>
            <a:tailEnd/>
          </a:ln>
        </p:spPr>
        <p:txBody>
          <a:bodyPr/>
          <a:lstStyle/>
          <a:p>
            <a:endParaRPr lang="en-US" sz="1800">
              <a:solidFill>
                <a:srgbClr val="000000"/>
              </a:solidFill>
              <a:latin typeface="Arial" charset="0"/>
            </a:endParaRPr>
          </a:p>
        </p:txBody>
      </p:sp>
      <p:sp>
        <p:nvSpPr>
          <p:cNvPr id="317494" name="Text Box 54"/>
          <p:cNvSpPr txBox="1">
            <a:spLocks noChangeArrowheads="1"/>
          </p:cNvSpPr>
          <p:nvPr/>
        </p:nvSpPr>
        <p:spPr bwMode="auto">
          <a:xfrm>
            <a:off x="7543800" y="5029200"/>
            <a:ext cx="839788" cy="33655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10 AM </a:t>
            </a:r>
          </a:p>
        </p:txBody>
      </p:sp>
      <p:sp>
        <p:nvSpPr>
          <p:cNvPr id="317497" name="Text Box 57"/>
          <p:cNvSpPr txBox="1">
            <a:spLocks noChangeArrowheads="1"/>
          </p:cNvSpPr>
          <p:nvPr/>
        </p:nvSpPr>
        <p:spPr bwMode="auto">
          <a:xfrm>
            <a:off x="7239000" y="4648200"/>
            <a:ext cx="1425575" cy="3365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2800 FT AGL</a:t>
            </a:r>
          </a:p>
        </p:txBody>
      </p:sp>
      <p:sp>
        <p:nvSpPr>
          <p:cNvPr id="317500" name="Rectangle 60"/>
          <p:cNvSpPr>
            <a:spLocks noChangeArrowheads="1"/>
          </p:cNvSpPr>
          <p:nvPr/>
        </p:nvSpPr>
        <p:spPr bwMode="auto">
          <a:xfrm>
            <a:off x="6858000" y="2819400"/>
            <a:ext cx="2057400" cy="3505200"/>
          </a:xfrm>
          <a:prstGeom prst="rect">
            <a:avLst/>
          </a:prstGeom>
          <a:solidFill>
            <a:srgbClr val="00002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3600" b="1">
              <a:solidFill>
                <a:srgbClr val="FFFFFF"/>
              </a:solidFill>
              <a:latin typeface="Arial Narrow" pitchFamily="34" charset="0"/>
            </a:endParaRPr>
          </a:p>
        </p:txBody>
      </p:sp>
      <p:sp>
        <p:nvSpPr>
          <p:cNvPr id="317464" name="Freeform 24"/>
          <p:cNvSpPr>
            <a:spLocks/>
          </p:cNvSpPr>
          <p:nvPr/>
        </p:nvSpPr>
        <p:spPr bwMode="auto">
          <a:xfrm>
            <a:off x="6934200" y="3810000"/>
            <a:ext cx="1846263" cy="2554288"/>
          </a:xfrm>
          <a:custGeom>
            <a:avLst/>
            <a:gdLst>
              <a:gd name="T0" fmla="*/ 2147483647 w 1163"/>
              <a:gd name="T1" fmla="*/ 2147483647 h 1801"/>
              <a:gd name="T2" fmla="*/ 2094251205 w 1163"/>
              <a:gd name="T3" fmla="*/ 2147483647 h 1801"/>
              <a:gd name="T4" fmla="*/ 2051407743 w 1163"/>
              <a:gd name="T5" fmla="*/ 2147483647 h 1801"/>
              <a:gd name="T6" fmla="*/ 2051407743 w 1163"/>
              <a:gd name="T7" fmla="*/ 2147483647 h 1801"/>
              <a:gd name="T8" fmla="*/ 2116931823 w 1163"/>
              <a:gd name="T9" fmla="*/ 2147483647 h 1801"/>
              <a:gd name="T10" fmla="*/ 2051407743 w 1163"/>
              <a:gd name="T11" fmla="*/ 2147483647 h 1801"/>
              <a:gd name="T12" fmla="*/ 2147483647 w 1163"/>
              <a:gd name="T13" fmla="*/ 2023533617 h 1801"/>
              <a:gd name="T14" fmla="*/ 2147483647 w 1163"/>
              <a:gd name="T15" fmla="*/ 1918936871 h 1801"/>
              <a:gd name="T16" fmla="*/ 2147483647 w 1163"/>
              <a:gd name="T17" fmla="*/ 1900834188 h 1801"/>
              <a:gd name="T18" fmla="*/ 2147483647 w 1163"/>
              <a:gd name="T19" fmla="*/ 1830431713 h 1801"/>
              <a:gd name="T20" fmla="*/ 2139614029 w 1163"/>
              <a:gd name="T21" fmla="*/ 1673538012 h 1801"/>
              <a:gd name="T22" fmla="*/ 2071568999 w 1163"/>
              <a:gd name="T23" fmla="*/ 1514633217 h 1801"/>
              <a:gd name="T24" fmla="*/ 2116931823 w 1163"/>
              <a:gd name="T25" fmla="*/ 1339635415 h 1801"/>
              <a:gd name="T26" fmla="*/ 2071568999 w 1163"/>
              <a:gd name="T27" fmla="*/ 1023835500 h 1801"/>
              <a:gd name="T28" fmla="*/ 2147483647 w 1163"/>
              <a:gd name="T29" fmla="*/ 726138269 h 1801"/>
              <a:gd name="T30" fmla="*/ 2147483647 w 1163"/>
              <a:gd name="T31" fmla="*/ 601427745 h 1801"/>
              <a:gd name="T32" fmla="*/ 2147483647 w 1163"/>
              <a:gd name="T33" fmla="*/ 496830999 h 1801"/>
              <a:gd name="T34" fmla="*/ 2147483647 w 1163"/>
              <a:gd name="T35" fmla="*/ 199135186 h 1801"/>
              <a:gd name="T36" fmla="*/ 2147483647 w 1163"/>
              <a:gd name="T37" fmla="*/ 76435757 h 1801"/>
              <a:gd name="T38" fmla="*/ 1587698867 w 1163"/>
              <a:gd name="T39" fmla="*/ 22126289 h 1801"/>
              <a:gd name="T40" fmla="*/ 1391126627 w 1163"/>
              <a:gd name="T41" fmla="*/ 40228972 h 1801"/>
              <a:gd name="T42" fmla="*/ 1083667481 w 1163"/>
              <a:gd name="T43" fmla="*/ 162928402 h 1801"/>
              <a:gd name="T44" fmla="*/ 796369591 w 1163"/>
              <a:gd name="T45" fmla="*/ 233329458 h 1801"/>
              <a:gd name="T46" fmla="*/ 115927219 w 1163"/>
              <a:gd name="T47" fmla="*/ 339937298 h 1801"/>
              <a:gd name="T48" fmla="*/ 50403139 w 1163"/>
              <a:gd name="T49" fmla="*/ 496830999 h 1801"/>
              <a:gd name="T50" fmla="*/ 269657586 w 1163"/>
              <a:gd name="T51" fmla="*/ 462636727 h 1801"/>
              <a:gd name="T52" fmla="*/ 466229826 w 1163"/>
              <a:gd name="T53" fmla="*/ 689932903 h 1801"/>
              <a:gd name="T54" fmla="*/ 819051797 w 1163"/>
              <a:gd name="T55" fmla="*/ 708035586 h 1801"/>
              <a:gd name="T56" fmla="*/ 1149191561 w 1163"/>
              <a:gd name="T57" fmla="*/ 830735015 h 1801"/>
              <a:gd name="T58" fmla="*/ 1214715641 w 1163"/>
              <a:gd name="T59" fmla="*/ 919238754 h 1801"/>
              <a:gd name="T60" fmla="*/ 1433970088 w 1163"/>
              <a:gd name="T61" fmla="*/ 1041938183 h 1801"/>
              <a:gd name="T62" fmla="*/ 1368446008 w 1163"/>
              <a:gd name="T63" fmla="*/ 1216935985 h 1801"/>
              <a:gd name="T64" fmla="*/ 1368446008 w 1163"/>
              <a:gd name="T65" fmla="*/ 1585034273 h 1801"/>
              <a:gd name="T66" fmla="*/ 1433970088 w 1163"/>
              <a:gd name="T67" fmla="*/ 1673538012 h 1801"/>
              <a:gd name="T68" fmla="*/ 1345763802 w 1163"/>
              <a:gd name="T69" fmla="*/ 1814340124 h 1801"/>
              <a:gd name="T70" fmla="*/ 1126510943 w 1163"/>
              <a:gd name="T71" fmla="*/ 1884742599 h 1801"/>
              <a:gd name="T72" fmla="*/ 1325602546 w 1163"/>
              <a:gd name="T73" fmla="*/ 2023533617 h 1801"/>
              <a:gd name="T74" fmla="*/ 1522174787 w 1163"/>
              <a:gd name="T75" fmla="*/ 2147483647 h 1801"/>
              <a:gd name="T76" fmla="*/ 1280239722 w 1163"/>
              <a:gd name="T77" fmla="*/ 2147483647 h 1801"/>
              <a:gd name="T78" fmla="*/ 1345763802 w 1163"/>
              <a:gd name="T79" fmla="*/ 2147483647 h 1801"/>
              <a:gd name="T80" fmla="*/ 1302921928 w 1163"/>
              <a:gd name="T81" fmla="*/ 2147483647 h 1801"/>
              <a:gd name="T82" fmla="*/ 1280239722 w 1163"/>
              <a:gd name="T83" fmla="*/ 2147483647 h 1801"/>
              <a:gd name="T84" fmla="*/ 1368446008 w 1163"/>
              <a:gd name="T85" fmla="*/ 2147483647 h 1801"/>
              <a:gd name="T86" fmla="*/ 1456650707 w 1163"/>
              <a:gd name="T87" fmla="*/ 2147483647 h 1801"/>
              <a:gd name="T88" fmla="*/ 2028727124 w 1163"/>
              <a:gd name="T89" fmla="*/ 2147483647 h 18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63"/>
              <a:gd name="T136" fmla="*/ 0 h 1801"/>
              <a:gd name="T137" fmla="*/ 1163 w 1163"/>
              <a:gd name="T138" fmla="*/ 1801 h 18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63" h="1801">
                <a:moveTo>
                  <a:pt x="805" y="1801"/>
                </a:moveTo>
                <a:cubicBezTo>
                  <a:pt x="861" y="1787"/>
                  <a:pt x="832" y="1784"/>
                  <a:pt x="866" y="1748"/>
                </a:cubicBezTo>
                <a:cubicBezTo>
                  <a:pt x="863" y="1739"/>
                  <a:pt x="863" y="1728"/>
                  <a:pt x="857" y="1722"/>
                </a:cubicBezTo>
                <a:cubicBezTo>
                  <a:pt x="851" y="1716"/>
                  <a:pt x="835" y="1721"/>
                  <a:pt x="831" y="1713"/>
                </a:cubicBezTo>
                <a:cubicBezTo>
                  <a:pt x="826" y="1703"/>
                  <a:pt x="854" y="1665"/>
                  <a:pt x="857" y="1661"/>
                </a:cubicBezTo>
                <a:cubicBezTo>
                  <a:pt x="845" y="1621"/>
                  <a:pt x="826" y="1631"/>
                  <a:pt x="814" y="1591"/>
                </a:cubicBezTo>
                <a:cubicBezTo>
                  <a:pt x="840" y="1551"/>
                  <a:pt x="851" y="1514"/>
                  <a:pt x="796" y="1495"/>
                </a:cubicBezTo>
                <a:cubicBezTo>
                  <a:pt x="812" y="1449"/>
                  <a:pt x="853" y="1438"/>
                  <a:pt x="814" y="1373"/>
                </a:cubicBezTo>
                <a:cubicBezTo>
                  <a:pt x="806" y="1360"/>
                  <a:pt x="785" y="1367"/>
                  <a:pt x="770" y="1364"/>
                </a:cubicBezTo>
                <a:cubicBezTo>
                  <a:pt x="788" y="1313"/>
                  <a:pt x="801" y="1288"/>
                  <a:pt x="840" y="1251"/>
                </a:cubicBezTo>
                <a:cubicBezTo>
                  <a:pt x="798" y="1209"/>
                  <a:pt x="834" y="1257"/>
                  <a:pt x="840" y="1216"/>
                </a:cubicBezTo>
                <a:cubicBezTo>
                  <a:pt x="844" y="1186"/>
                  <a:pt x="828" y="1168"/>
                  <a:pt x="814" y="1146"/>
                </a:cubicBezTo>
                <a:cubicBezTo>
                  <a:pt x="843" y="1101"/>
                  <a:pt x="859" y="1068"/>
                  <a:pt x="805" y="1033"/>
                </a:cubicBezTo>
                <a:cubicBezTo>
                  <a:pt x="845" y="990"/>
                  <a:pt x="790" y="1042"/>
                  <a:pt x="875" y="1006"/>
                </a:cubicBezTo>
                <a:cubicBezTo>
                  <a:pt x="894" y="998"/>
                  <a:pt x="910" y="983"/>
                  <a:pt x="927" y="971"/>
                </a:cubicBezTo>
                <a:cubicBezTo>
                  <a:pt x="942" y="961"/>
                  <a:pt x="980" y="954"/>
                  <a:pt x="980" y="954"/>
                </a:cubicBezTo>
                <a:cubicBezTo>
                  <a:pt x="977" y="945"/>
                  <a:pt x="980" y="931"/>
                  <a:pt x="971" y="928"/>
                </a:cubicBezTo>
                <a:cubicBezTo>
                  <a:pt x="968" y="927"/>
                  <a:pt x="917" y="943"/>
                  <a:pt x="910" y="945"/>
                </a:cubicBezTo>
                <a:cubicBezTo>
                  <a:pt x="901" y="942"/>
                  <a:pt x="891" y="943"/>
                  <a:pt x="884" y="937"/>
                </a:cubicBezTo>
                <a:cubicBezTo>
                  <a:pt x="876" y="930"/>
                  <a:pt x="875" y="915"/>
                  <a:pt x="866" y="910"/>
                </a:cubicBezTo>
                <a:cubicBezTo>
                  <a:pt x="853" y="903"/>
                  <a:pt x="837" y="905"/>
                  <a:pt x="822" y="902"/>
                </a:cubicBezTo>
                <a:cubicBezTo>
                  <a:pt x="810" y="861"/>
                  <a:pt x="820" y="860"/>
                  <a:pt x="849" y="832"/>
                </a:cubicBezTo>
                <a:cubicBezTo>
                  <a:pt x="843" y="814"/>
                  <a:pt x="837" y="797"/>
                  <a:pt x="831" y="779"/>
                </a:cubicBezTo>
                <a:cubicBezTo>
                  <a:pt x="828" y="770"/>
                  <a:pt x="822" y="753"/>
                  <a:pt x="822" y="753"/>
                </a:cubicBezTo>
                <a:cubicBezTo>
                  <a:pt x="824" y="751"/>
                  <a:pt x="856" y="721"/>
                  <a:pt x="857" y="718"/>
                </a:cubicBezTo>
                <a:cubicBezTo>
                  <a:pt x="857" y="716"/>
                  <a:pt x="841" y="668"/>
                  <a:pt x="840" y="666"/>
                </a:cubicBezTo>
                <a:cubicBezTo>
                  <a:pt x="850" y="626"/>
                  <a:pt x="851" y="616"/>
                  <a:pt x="822" y="587"/>
                </a:cubicBezTo>
                <a:cubicBezTo>
                  <a:pt x="806" y="534"/>
                  <a:pt x="840" y="562"/>
                  <a:pt x="822" y="509"/>
                </a:cubicBezTo>
                <a:cubicBezTo>
                  <a:pt x="846" y="440"/>
                  <a:pt x="822" y="526"/>
                  <a:pt x="822" y="457"/>
                </a:cubicBezTo>
                <a:cubicBezTo>
                  <a:pt x="822" y="418"/>
                  <a:pt x="863" y="380"/>
                  <a:pt x="892" y="361"/>
                </a:cubicBezTo>
                <a:cubicBezTo>
                  <a:pt x="889" y="352"/>
                  <a:pt x="880" y="343"/>
                  <a:pt x="884" y="334"/>
                </a:cubicBezTo>
                <a:cubicBezTo>
                  <a:pt x="895" y="308"/>
                  <a:pt x="972" y="302"/>
                  <a:pt x="988" y="299"/>
                </a:cubicBezTo>
                <a:cubicBezTo>
                  <a:pt x="1017" y="271"/>
                  <a:pt x="1022" y="288"/>
                  <a:pt x="1058" y="299"/>
                </a:cubicBezTo>
                <a:cubicBezTo>
                  <a:pt x="1078" y="280"/>
                  <a:pt x="1100" y="267"/>
                  <a:pt x="1119" y="247"/>
                </a:cubicBezTo>
                <a:cubicBezTo>
                  <a:pt x="1135" y="201"/>
                  <a:pt x="1147" y="232"/>
                  <a:pt x="1163" y="186"/>
                </a:cubicBezTo>
                <a:cubicBezTo>
                  <a:pt x="1144" y="133"/>
                  <a:pt x="1133" y="165"/>
                  <a:pt x="1145" y="99"/>
                </a:cubicBezTo>
                <a:cubicBezTo>
                  <a:pt x="1124" y="32"/>
                  <a:pt x="1103" y="56"/>
                  <a:pt x="1023" y="64"/>
                </a:cubicBezTo>
                <a:cubicBezTo>
                  <a:pt x="966" y="101"/>
                  <a:pt x="938" y="55"/>
                  <a:pt x="884" y="38"/>
                </a:cubicBezTo>
                <a:cubicBezTo>
                  <a:pt x="837" y="83"/>
                  <a:pt x="782" y="48"/>
                  <a:pt x="726" y="38"/>
                </a:cubicBezTo>
                <a:cubicBezTo>
                  <a:pt x="690" y="0"/>
                  <a:pt x="685" y="3"/>
                  <a:pt x="630" y="11"/>
                </a:cubicBezTo>
                <a:cubicBezTo>
                  <a:pt x="599" y="44"/>
                  <a:pt x="625" y="62"/>
                  <a:pt x="578" y="46"/>
                </a:cubicBezTo>
                <a:cubicBezTo>
                  <a:pt x="569" y="37"/>
                  <a:pt x="564" y="22"/>
                  <a:pt x="552" y="20"/>
                </a:cubicBezTo>
                <a:cubicBezTo>
                  <a:pt x="538" y="17"/>
                  <a:pt x="512" y="79"/>
                  <a:pt x="508" y="90"/>
                </a:cubicBezTo>
                <a:cubicBezTo>
                  <a:pt x="482" y="87"/>
                  <a:pt x="456" y="79"/>
                  <a:pt x="430" y="81"/>
                </a:cubicBezTo>
                <a:cubicBezTo>
                  <a:pt x="422" y="82"/>
                  <a:pt x="419" y="95"/>
                  <a:pt x="412" y="99"/>
                </a:cubicBezTo>
                <a:cubicBezTo>
                  <a:pt x="393" y="110"/>
                  <a:pt x="318" y="116"/>
                  <a:pt x="316" y="116"/>
                </a:cubicBezTo>
                <a:cubicBezTo>
                  <a:pt x="292" y="142"/>
                  <a:pt x="280" y="144"/>
                  <a:pt x="246" y="134"/>
                </a:cubicBezTo>
                <a:cubicBezTo>
                  <a:pt x="176" y="143"/>
                  <a:pt x="117" y="162"/>
                  <a:pt x="46" y="169"/>
                </a:cubicBezTo>
                <a:cubicBezTo>
                  <a:pt x="43" y="180"/>
                  <a:pt x="44" y="194"/>
                  <a:pt x="37" y="203"/>
                </a:cubicBezTo>
                <a:cubicBezTo>
                  <a:pt x="6" y="241"/>
                  <a:pt x="0" y="170"/>
                  <a:pt x="20" y="247"/>
                </a:cubicBezTo>
                <a:cubicBezTo>
                  <a:pt x="40" y="244"/>
                  <a:pt x="61" y="242"/>
                  <a:pt x="81" y="238"/>
                </a:cubicBezTo>
                <a:cubicBezTo>
                  <a:pt x="90" y="236"/>
                  <a:pt x="99" y="226"/>
                  <a:pt x="107" y="230"/>
                </a:cubicBezTo>
                <a:cubicBezTo>
                  <a:pt x="121" y="236"/>
                  <a:pt x="127" y="271"/>
                  <a:pt x="133" y="282"/>
                </a:cubicBezTo>
                <a:cubicBezTo>
                  <a:pt x="148" y="312"/>
                  <a:pt x="153" y="332"/>
                  <a:pt x="185" y="343"/>
                </a:cubicBezTo>
                <a:cubicBezTo>
                  <a:pt x="248" y="323"/>
                  <a:pt x="223" y="337"/>
                  <a:pt x="264" y="308"/>
                </a:cubicBezTo>
                <a:cubicBezTo>
                  <a:pt x="297" y="320"/>
                  <a:pt x="301" y="341"/>
                  <a:pt x="325" y="352"/>
                </a:cubicBezTo>
                <a:cubicBezTo>
                  <a:pt x="339" y="358"/>
                  <a:pt x="354" y="358"/>
                  <a:pt x="369" y="361"/>
                </a:cubicBezTo>
                <a:cubicBezTo>
                  <a:pt x="408" y="387"/>
                  <a:pt x="428" y="373"/>
                  <a:pt x="456" y="413"/>
                </a:cubicBezTo>
                <a:cubicBezTo>
                  <a:pt x="465" y="410"/>
                  <a:pt x="474" y="400"/>
                  <a:pt x="482" y="404"/>
                </a:cubicBezTo>
                <a:cubicBezTo>
                  <a:pt x="502" y="414"/>
                  <a:pt x="485" y="447"/>
                  <a:pt x="482" y="457"/>
                </a:cubicBezTo>
                <a:cubicBezTo>
                  <a:pt x="503" y="517"/>
                  <a:pt x="471" y="451"/>
                  <a:pt x="561" y="491"/>
                </a:cubicBezTo>
                <a:cubicBezTo>
                  <a:pt x="570" y="495"/>
                  <a:pt x="564" y="510"/>
                  <a:pt x="569" y="518"/>
                </a:cubicBezTo>
                <a:cubicBezTo>
                  <a:pt x="573" y="525"/>
                  <a:pt x="581" y="529"/>
                  <a:pt x="587" y="535"/>
                </a:cubicBezTo>
                <a:cubicBezTo>
                  <a:pt x="565" y="557"/>
                  <a:pt x="553" y="576"/>
                  <a:pt x="543" y="605"/>
                </a:cubicBezTo>
                <a:cubicBezTo>
                  <a:pt x="559" y="651"/>
                  <a:pt x="582" y="673"/>
                  <a:pt x="526" y="692"/>
                </a:cubicBezTo>
                <a:cubicBezTo>
                  <a:pt x="507" y="747"/>
                  <a:pt x="491" y="754"/>
                  <a:pt x="543" y="788"/>
                </a:cubicBezTo>
                <a:cubicBezTo>
                  <a:pt x="546" y="797"/>
                  <a:pt x="547" y="806"/>
                  <a:pt x="552" y="814"/>
                </a:cubicBezTo>
                <a:cubicBezTo>
                  <a:pt x="556" y="821"/>
                  <a:pt x="566" y="824"/>
                  <a:pt x="569" y="832"/>
                </a:cubicBezTo>
                <a:cubicBezTo>
                  <a:pt x="578" y="854"/>
                  <a:pt x="579" y="879"/>
                  <a:pt x="587" y="902"/>
                </a:cubicBezTo>
                <a:cubicBezTo>
                  <a:pt x="519" y="923"/>
                  <a:pt x="604" y="902"/>
                  <a:pt x="534" y="902"/>
                </a:cubicBezTo>
                <a:cubicBezTo>
                  <a:pt x="510" y="902"/>
                  <a:pt x="487" y="911"/>
                  <a:pt x="465" y="919"/>
                </a:cubicBezTo>
                <a:cubicBezTo>
                  <a:pt x="459" y="925"/>
                  <a:pt x="445" y="929"/>
                  <a:pt x="447" y="937"/>
                </a:cubicBezTo>
                <a:cubicBezTo>
                  <a:pt x="450" y="946"/>
                  <a:pt x="465" y="940"/>
                  <a:pt x="473" y="945"/>
                </a:cubicBezTo>
                <a:cubicBezTo>
                  <a:pt x="497" y="959"/>
                  <a:pt x="500" y="995"/>
                  <a:pt x="526" y="1006"/>
                </a:cubicBezTo>
                <a:cubicBezTo>
                  <a:pt x="539" y="1012"/>
                  <a:pt x="555" y="1012"/>
                  <a:pt x="569" y="1015"/>
                </a:cubicBezTo>
                <a:cubicBezTo>
                  <a:pt x="579" y="1044"/>
                  <a:pt x="595" y="1056"/>
                  <a:pt x="604" y="1085"/>
                </a:cubicBezTo>
                <a:cubicBezTo>
                  <a:pt x="578" y="1124"/>
                  <a:pt x="591" y="1130"/>
                  <a:pt x="604" y="1172"/>
                </a:cubicBezTo>
                <a:cubicBezTo>
                  <a:pt x="572" y="1175"/>
                  <a:pt x="445" y="1158"/>
                  <a:pt x="508" y="1225"/>
                </a:cubicBezTo>
                <a:cubicBezTo>
                  <a:pt x="518" y="1261"/>
                  <a:pt x="526" y="1269"/>
                  <a:pt x="552" y="1294"/>
                </a:cubicBezTo>
                <a:cubicBezTo>
                  <a:pt x="563" y="1328"/>
                  <a:pt x="560" y="1339"/>
                  <a:pt x="534" y="1364"/>
                </a:cubicBezTo>
                <a:cubicBezTo>
                  <a:pt x="520" y="1410"/>
                  <a:pt x="549" y="1421"/>
                  <a:pt x="508" y="1460"/>
                </a:cubicBezTo>
                <a:cubicBezTo>
                  <a:pt x="511" y="1478"/>
                  <a:pt x="513" y="1496"/>
                  <a:pt x="517" y="1513"/>
                </a:cubicBezTo>
                <a:cubicBezTo>
                  <a:pt x="519" y="1522"/>
                  <a:pt x="527" y="1530"/>
                  <a:pt x="526" y="1539"/>
                </a:cubicBezTo>
                <a:cubicBezTo>
                  <a:pt x="524" y="1557"/>
                  <a:pt x="508" y="1591"/>
                  <a:pt x="508" y="1591"/>
                </a:cubicBezTo>
                <a:cubicBezTo>
                  <a:pt x="514" y="1597"/>
                  <a:pt x="518" y="1606"/>
                  <a:pt x="526" y="1609"/>
                </a:cubicBezTo>
                <a:cubicBezTo>
                  <a:pt x="562" y="1624"/>
                  <a:pt x="593" y="1609"/>
                  <a:pt x="543" y="1626"/>
                </a:cubicBezTo>
                <a:cubicBezTo>
                  <a:pt x="537" y="1635"/>
                  <a:pt x="527" y="1642"/>
                  <a:pt x="526" y="1652"/>
                </a:cubicBezTo>
                <a:cubicBezTo>
                  <a:pt x="525" y="1669"/>
                  <a:pt x="534" y="1786"/>
                  <a:pt x="578" y="1792"/>
                </a:cubicBezTo>
                <a:cubicBezTo>
                  <a:pt x="636" y="1800"/>
                  <a:pt x="695" y="1798"/>
                  <a:pt x="753" y="1801"/>
                </a:cubicBezTo>
                <a:cubicBezTo>
                  <a:pt x="818" y="1791"/>
                  <a:pt x="829" y="1777"/>
                  <a:pt x="805" y="1801"/>
                </a:cubicBezTo>
                <a:close/>
              </a:path>
            </a:pathLst>
          </a:custGeom>
          <a:gradFill rotWithShape="1">
            <a:gsLst>
              <a:gs pos="0">
                <a:srgbClr val="B8D4E6"/>
              </a:gs>
              <a:gs pos="100000">
                <a:srgbClr val="B55615"/>
              </a:gs>
            </a:gsLst>
            <a:lin ang="5400000" scaled="1"/>
          </a:gradFill>
          <a:ln w="12700">
            <a:solidFill>
              <a:schemeClr val="tx1"/>
            </a:solidFill>
            <a:round/>
            <a:headEnd/>
            <a:tailEnd/>
          </a:ln>
        </p:spPr>
        <p:txBody>
          <a:bodyPr/>
          <a:lstStyle/>
          <a:p>
            <a:endParaRPr lang="en-US" sz="1800">
              <a:solidFill>
                <a:srgbClr val="000000"/>
              </a:solidFill>
              <a:latin typeface="Arial" charset="0"/>
            </a:endParaRPr>
          </a:p>
        </p:txBody>
      </p:sp>
      <p:sp>
        <p:nvSpPr>
          <p:cNvPr id="317502" name="Text Box 62"/>
          <p:cNvSpPr txBox="1">
            <a:spLocks noChangeArrowheads="1"/>
          </p:cNvSpPr>
          <p:nvPr/>
        </p:nvSpPr>
        <p:spPr bwMode="auto">
          <a:xfrm>
            <a:off x="7620000" y="3505200"/>
            <a:ext cx="758825" cy="33655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Noon </a:t>
            </a:r>
          </a:p>
        </p:txBody>
      </p:sp>
      <p:sp>
        <p:nvSpPr>
          <p:cNvPr id="317501" name="Text Box 61"/>
          <p:cNvSpPr txBox="1">
            <a:spLocks noChangeArrowheads="1"/>
          </p:cNvSpPr>
          <p:nvPr/>
        </p:nvSpPr>
        <p:spPr bwMode="auto">
          <a:xfrm>
            <a:off x="7315200" y="3124200"/>
            <a:ext cx="1370013" cy="3365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7400 Ft AGL</a:t>
            </a:r>
          </a:p>
        </p:txBody>
      </p:sp>
      <p:sp>
        <p:nvSpPr>
          <p:cNvPr id="317503" name="Rectangle 63"/>
          <p:cNvSpPr>
            <a:spLocks noChangeArrowheads="1"/>
          </p:cNvSpPr>
          <p:nvPr/>
        </p:nvSpPr>
        <p:spPr bwMode="auto">
          <a:xfrm>
            <a:off x="6705600" y="1447800"/>
            <a:ext cx="2438400" cy="4876800"/>
          </a:xfrm>
          <a:prstGeom prst="rect">
            <a:avLst/>
          </a:prstGeom>
          <a:solidFill>
            <a:srgbClr val="00002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3600" b="1">
              <a:solidFill>
                <a:srgbClr val="FFFFFF"/>
              </a:solidFill>
              <a:latin typeface="Arial Narrow" pitchFamily="34" charset="0"/>
            </a:endParaRPr>
          </a:p>
        </p:txBody>
      </p:sp>
      <p:sp>
        <p:nvSpPr>
          <p:cNvPr id="317461" name="Freeform 21"/>
          <p:cNvSpPr>
            <a:spLocks/>
          </p:cNvSpPr>
          <p:nvPr/>
        </p:nvSpPr>
        <p:spPr bwMode="auto">
          <a:xfrm>
            <a:off x="6858000" y="2286000"/>
            <a:ext cx="1846263" cy="4078288"/>
          </a:xfrm>
          <a:custGeom>
            <a:avLst/>
            <a:gdLst>
              <a:gd name="T0" fmla="*/ 2147483647 w 1163"/>
              <a:gd name="T1" fmla="*/ 2147483647 h 1801"/>
              <a:gd name="T2" fmla="*/ 2094251205 w 1163"/>
              <a:gd name="T3" fmla="*/ 2147483647 h 1801"/>
              <a:gd name="T4" fmla="*/ 2051407743 w 1163"/>
              <a:gd name="T5" fmla="*/ 2147483647 h 1801"/>
              <a:gd name="T6" fmla="*/ 2051407743 w 1163"/>
              <a:gd name="T7" fmla="*/ 2147483647 h 1801"/>
              <a:gd name="T8" fmla="*/ 2116931823 w 1163"/>
              <a:gd name="T9" fmla="*/ 2147483647 h 1801"/>
              <a:gd name="T10" fmla="*/ 2051407743 w 1163"/>
              <a:gd name="T11" fmla="*/ 2147483647 h 1801"/>
              <a:gd name="T12" fmla="*/ 2147483647 w 1163"/>
              <a:gd name="T13" fmla="*/ 2147483647 h 1801"/>
              <a:gd name="T14" fmla="*/ 2147483647 w 1163"/>
              <a:gd name="T15" fmla="*/ 2147483647 h 1801"/>
              <a:gd name="T16" fmla="*/ 2147483647 w 1163"/>
              <a:gd name="T17" fmla="*/ 2147483647 h 1801"/>
              <a:gd name="T18" fmla="*/ 2147483647 w 1163"/>
              <a:gd name="T19" fmla="*/ 2147483647 h 1801"/>
              <a:gd name="T20" fmla="*/ 2139614029 w 1163"/>
              <a:gd name="T21" fmla="*/ 2147483647 h 1801"/>
              <a:gd name="T22" fmla="*/ 2071568999 w 1163"/>
              <a:gd name="T23" fmla="*/ 2147483647 h 1801"/>
              <a:gd name="T24" fmla="*/ 2116931823 w 1163"/>
              <a:gd name="T25" fmla="*/ 2147483647 h 1801"/>
              <a:gd name="T26" fmla="*/ 2071568999 w 1163"/>
              <a:gd name="T27" fmla="*/ 2147483647 h 1801"/>
              <a:gd name="T28" fmla="*/ 2147483647 w 1163"/>
              <a:gd name="T29" fmla="*/ 1851123827 h 1801"/>
              <a:gd name="T30" fmla="*/ 2147483647 w 1163"/>
              <a:gd name="T31" fmla="*/ 1533203049 h 1801"/>
              <a:gd name="T32" fmla="*/ 2147483647 w 1163"/>
              <a:gd name="T33" fmla="*/ 1266558647 h 1801"/>
              <a:gd name="T34" fmla="*/ 2147483647 w 1163"/>
              <a:gd name="T35" fmla="*/ 507648352 h 1801"/>
              <a:gd name="T36" fmla="*/ 2147483647 w 1163"/>
              <a:gd name="T37" fmla="*/ 194854305 h 1801"/>
              <a:gd name="T38" fmla="*/ 1587698867 w 1163"/>
              <a:gd name="T39" fmla="*/ 56405372 h 1801"/>
              <a:gd name="T40" fmla="*/ 1391126627 w 1163"/>
              <a:gd name="T41" fmla="*/ 102555017 h 1801"/>
              <a:gd name="T42" fmla="*/ 1083667481 w 1163"/>
              <a:gd name="T43" fmla="*/ 415349063 h 1801"/>
              <a:gd name="T44" fmla="*/ 796369591 w 1163"/>
              <a:gd name="T45" fmla="*/ 594820909 h 1801"/>
              <a:gd name="T46" fmla="*/ 115927219 w 1163"/>
              <a:gd name="T47" fmla="*/ 866592043 h 1801"/>
              <a:gd name="T48" fmla="*/ 50403139 w 1163"/>
              <a:gd name="T49" fmla="*/ 1266558647 h 1801"/>
              <a:gd name="T50" fmla="*/ 269657586 w 1163"/>
              <a:gd name="T51" fmla="*/ 1179386090 h 1801"/>
              <a:gd name="T52" fmla="*/ 466229826 w 1163"/>
              <a:gd name="T53" fmla="*/ 1758824539 h 1801"/>
              <a:gd name="T54" fmla="*/ 819051797 w 1163"/>
              <a:gd name="T55" fmla="*/ 1804974183 h 1801"/>
              <a:gd name="T56" fmla="*/ 1149191561 w 1163"/>
              <a:gd name="T57" fmla="*/ 2117768230 h 1801"/>
              <a:gd name="T58" fmla="*/ 1214715641 w 1163"/>
              <a:gd name="T59" fmla="*/ 2147483647 h 1801"/>
              <a:gd name="T60" fmla="*/ 1433970088 w 1163"/>
              <a:gd name="T61" fmla="*/ 2147483647 h 1801"/>
              <a:gd name="T62" fmla="*/ 1368446008 w 1163"/>
              <a:gd name="T63" fmla="*/ 2147483647 h 1801"/>
              <a:gd name="T64" fmla="*/ 1368446008 w 1163"/>
              <a:gd name="T65" fmla="*/ 2147483647 h 1801"/>
              <a:gd name="T66" fmla="*/ 1433970088 w 1163"/>
              <a:gd name="T67" fmla="*/ 2147483647 h 1801"/>
              <a:gd name="T68" fmla="*/ 1345763802 w 1163"/>
              <a:gd name="T69" fmla="*/ 2147483647 h 1801"/>
              <a:gd name="T70" fmla="*/ 1126510943 w 1163"/>
              <a:gd name="T71" fmla="*/ 2147483647 h 1801"/>
              <a:gd name="T72" fmla="*/ 1325602546 w 1163"/>
              <a:gd name="T73" fmla="*/ 2147483647 h 1801"/>
              <a:gd name="T74" fmla="*/ 1522174787 w 1163"/>
              <a:gd name="T75" fmla="*/ 2147483647 h 1801"/>
              <a:gd name="T76" fmla="*/ 1280239722 w 1163"/>
              <a:gd name="T77" fmla="*/ 2147483647 h 1801"/>
              <a:gd name="T78" fmla="*/ 1345763802 w 1163"/>
              <a:gd name="T79" fmla="*/ 2147483647 h 1801"/>
              <a:gd name="T80" fmla="*/ 1302921928 w 1163"/>
              <a:gd name="T81" fmla="*/ 2147483647 h 1801"/>
              <a:gd name="T82" fmla="*/ 1280239722 w 1163"/>
              <a:gd name="T83" fmla="*/ 2147483647 h 1801"/>
              <a:gd name="T84" fmla="*/ 1368446008 w 1163"/>
              <a:gd name="T85" fmla="*/ 2147483647 h 1801"/>
              <a:gd name="T86" fmla="*/ 1456650707 w 1163"/>
              <a:gd name="T87" fmla="*/ 2147483647 h 1801"/>
              <a:gd name="T88" fmla="*/ 2028727124 w 1163"/>
              <a:gd name="T89" fmla="*/ 2147483647 h 18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63"/>
              <a:gd name="T136" fmla="*/ 0 h 1801"/>
              <a:gd name="T137" fmla="*/ 1163 w 1163"/>
              <a:gd name="T138" fmla="*/ 1801 h 18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63" h="1801">
                <a:moveTo>
                  <a:pt x="805" y="1801"/>
                </a:moveTo>
                <a:cubicBezTo>
                  <a:pt x="861" y="1787"/>
                  <a:pt x="832" y="1784"/>
                  <a:pt x="866" y="1748"/>
                </a:cubicBezTo>
                <a:cubicBezTo>
                  <a:pt x="863" y="1739"/>
                  <a:pt x="863" y="1728"/>
                  <a:pt x="857" y="1722"/>
                </a:cubicBezTo>
                <a:cubicBezTo>
                  <a:pt x="851" y="1716"/>
                  <a:pt x="835" y="1721"/>
                  <a:pt x="831" y="1713"/>
                </a:cubicBezTo>
                <a:cubicBezTo>
                  <a:pt x="826" y="1703"/>
                  <a:pt x="854" y="1665"/>
                  <a:pt x="857" y="1661"/>
                </a:cubicBezTo>
                <a:cubicBezTo>
                  <a:pt x="845" y="1621"/>
                  <a:pt x="826" y="1631"/>
                  <a:pt x="814" y="1591"/>
                </a:cubicBezTo>
                <a:cubicBezTo>
                  <a:pt x="840" y="1551"/>
                  <a:pt x="851" y="1514"/>
                  <a:pt x="796" y="1495"/>
                </a:cubicBezTo>
                <a:cubicBezTo>
                  <a:pt x="812" y="1449"/>
                  <a:pt x="853" y="1438"/>
                  <a:pt x="814" y="1373"/>
                </a:cubicBezTo>
                <a:cubicBezTo>
                  <a:pt x="806" y="1360"/>
                  <a:pt x="785" y="1367"/>
                  <a:pt x="770" y="1364"/>
                </a:cubicBezTo>
                <a:cubicBezTo>
                  <a:pt x="788" y="1313"/>
                  <a:pt x="801" y="1288"/>
                  <a:pt x="840" y="1251"/>
                </a:cubicBezTo>
                <a:cubicBezTo>
                  <a:pt x="798" y="1209"/>
                  <a:pt x="834" y="1257"/>
                  <a:pt x="840" y="1216"/>
                </a:cubicBezTo>
                <a:cubicBezTo>
                  <a:pt x="844" y="1186"/>
                  <a:pt x="828" y="1168"/>
                  <a:pt x="814" y="1146"/>
                </a:cubicBezTo>
                <a:cubicBezTo>
                  <a:pt x="843" y="1101"/>
                  <a:pt x="859" y="1068"/>
                  <a:pt x="805" y="1033"/>
                </a:cubicBezTo>
                <a:cubicBezTo>
                  <a:pt x="845" y="990"/>
                  <a:pt x="790" y="1042"/>
                  <a:pt x="875" y="1006"/>
                </a:cubicBezTo>
                <a:cubicBezTo>
                  <a:pt x="894" y="998"/>
                  <a:pt x="910" y="983"/>
                  <a:pt x="927" y="971"/>
                </a:cubicBezTo>
                <a:cubicBezTo>
                  <a:pt x="942" y="961"/>
                  <a:pt x="980" y="954"/>
                  <a:pt x="980" y="954"/>
                </a:cubicBezTo>
                <a:cubicBezTo>
                  <a:pt x="977" y="945"/>
                  <a:pt x="980" y="931"/>
                  <a:pt x="971" y="928"/>
                </a:cubicBezTo>
                <a:cubicBezTo>
                  <a:pt x="968" y="927"/>
                  <a:pt x="917" y="943"/>
                  <a:pt x="910" y="945"/>
                </a:cubicBezTo>
                <a:cubicBezTo>
                  <a:pt x="901" y="942"/>
                  <a:pt x="891" y="943"/>
                  <a:pt x="884" y="937"/>
                </a:cubicBezTo>
                <a:cubicBezTo>
                  <a:pt x="876" y="930"/>
                  <a:pt x="875" y="915"/>
                  <a:pt x="866" y="910"/>
                </a:cubicBezTo>
                <a:cubicBezTo>
                  <a:pt x="853" y="903"/>
                  <a:pt x="837" y="905"/>
                  <a:pt x="822" y="902"/>
                </a:cubicBezTo>
                <a:cubicBezTo>
                  <a:pt x="810" y="861"/>
                  <a:pt x="820" y="860"/>
                  <a:pt x="849" y="832"/>
                </a:cubicBezTo>
                <a:cubicBezTo>
                  <a:pt x="843" y="814"/>
                  <a:pt x="837" y="797"/>
                  <a:pt x="831" y="779"/>
                </a:cubicBezTo>
                <a:cubicBezTo>
                  <a:pt x="828" y="770"/>
                  <a:pt x="822" y="753"/>
                  <a:pt x="822" y="753"/>
                </a:cubicBezTo>
                <a:cubicBezTo>
                  <a:pt x="824" y="751"/>
                  <a:pt x="856" y="721"/>
                  <a:pt x="857" y="718"/>
                </a:cubicBezTo>
                <a:cubicBezTo>
                  <a:pt x="857" y="716"/>
                  <a:pt x="841" y="668"/>
                  <a:pt x="840" y="666"/>
                </a:cubicBezTo>
                <a:cubicBezTo>
                  <a:pt x="850" y="626"/>
                  <a:pt x="851" y="616"/>
                  <a:pt x="822" y="587"/>
                </a:cubicBezTo>
                <a:cubicBezTo>
                  <a:pt x="806" y="534"/>
                  <a:pt x="840" y="562"/>
                  <a:pt x="822" y="509"/>
                </a:cubicBezTo>
                <a:cubicBezTo>
                  <a:pt x="846" y="440"/>
                  <a:pt x="822" y="526"/>
                  <a:pt x="822" y="457"/>
                </a:cubicBezTo>
                <a:cubicBezTo>
                  <a:pt x="822" y="418"/>
                  <a:pt x="863" y="380"/>
                  <a:pt x="892" y="361"/>
                </a:cubicBezTo>
                <a:cubicBezTo>
                  <a:pt x="889" y="352"/>
                  <a:pt x="880" y="343"/>
                  <a:pt x="884" y="334"/>
                </a:cubicBezTo>
                <a:cubicBezTo>
                  <a:pt x="895" y="308"/>
                  <a:pt x="972" y="302"/>
                  <a:pt x="988" y="299"/>
                </a:cubicBezTo>
                <a:cubicBezTo>
                  <a:pt x="1017" y="271"/>
                  <a:pt x="1022" y="288"/>
                  <a:pt x="1058" y="299"/>
                </a:cubicBezTo>
                <a:cubicBezTo>
                  <a:pt x="1078" y="280"/>
                  <a:pt x="1100" y="267"/>
                  <a:pt x="1119" y="247"/>
                </a:cubicBezTo>
                <a:cubicBezTo>
                  <a:pt x="1135" y="201"/>
                  <a:pt x="1147" y="232"/>
                  <a:pt x="1163" y="186"/>
                </a:cubicBezTo>
                <a:cubicBezTo>
                  <a:pt x="1144" y="133"/>
                  <a:pt x="1133" y="165"/>
                  <a:pt x="1145" y="99"/>
                </a:cubicBezTo>
                <a:cubicBezTo>
                  <a:pt x="1124" y="32"/>
                  <a:pt x="1103" y="56"/>
                  <a:pt x="1023" y="64"/>
                </a:cubicBezTo>
                <a:cubicBezTo>
                  <a:pt x="966" y="101"/>
                  <a:pt x="938" y="55"/>
                  <a:pt x="884" y="38"/>
                </a:cubicBezTo>
                <a:cubicBezTo>
                  <a:pt x="837" y="83"/>
                  <a:pt x="782" y="48"/>
                  <a:pt x="726" y="38"/>
                </a:cubicBezTo>
                <a:cubicBezTo>
                  <a:pt x="690" y="0"/>
                  <a:pt x="685" y="3"/>
                  <a:pt x="630" y="11"/>
                </a:cubicBezTo>
                <a:cubicBezTo>
                  <a:pt x="599" y="44"/>
                  <a:pt x="625" y="62"/>
                  <a:pt x="578" y="46"/>
                </a:cubicBezTo>
                <a:cubicBezTo>
                  <a:pt x="569" y="37"/>
                  <a:pt x="564" y="22"/>
                  <a:pt x="552" y="20"/>
                </a:cubicBezTo>
                <a:cubicBezTo>
                  <a:pt x="538" y="17"/>
                  <a:pt x="512" y="79"/>
                  <a:pt x="508" y="90"/>
                </a:cubicBezTo>
                <a:cubicBezTo>
                  <a:pt x="482" y="87"/>
                  <a:pt x="456" y="79"/>
                  <a:pt x="430" y="81"/>
                </a:cubicBezTo>
                <a:cubicBezTo>
                  <a:pt x="422" y="82"/>
                  <a:pt x="419" y="95"/>
                  <a:pt x="412" y="99"/>
                </a:cubicBezTo>
                <a:cubicBezTo>
                  <a:pt x="393" y="110"/>
                  <a:pt x="318" y="116"/>
                  <a:pt x="316" y="116"/>
                </a:cubicBezTo>
                <a:cubicBezTo>
                  <a:pt x="292" y="142"/>
                  <a:pt x="280" y="144"/>
                  <a:pt x="246" y="134"/>
                </a:cubicBezTo>
                <a:cubicBezTo>
                  <a:pt x="176" y="143"/>
                  <a:pt x="117" y="162"/>
                  <a:pt x="46" y="169"/>
                </a:cubicBezTo>
                <a:cubicBezTo>
                  <a:pt x="43" y="180"/>
                  <a:pt x="44" y="194"/>
                  <a:pt x="37" y="203"/>
                </a:cubicBezTo>
                <a:cubicBezTo>
                  <a:pt x="6" y="241"/>
                  <a:pt x="0" y="170"/>
                  <a:pt x="20" y="247"/>
                </a:cubicBezTo>
                <a:cubicBezTo>
                  <a:pt x="40" y="244"/>
                  <a:pt x="61" y="242"/>
                  <a:pt x="81" y="238"/>
                </a:cubicBezTo>
                <a:cubicBezTo>
                  <a:pt x="90" y="236"/>
                  <a:pt x="99" y="226"/>
                  <a:pt x="107" y="230"/>
                </a:cubicBezTo>
                <a:cubicBezTo>
                  <a:pt x="121" y="236"/>
                  <a:pt x="127" y="271"/>
                  <a:pt x="133" y="282"/>
                </a:cubicBezTo>
                <a:cubicBezTo>
                  <a:pt x="148" y="312"/>
                  <a:pt x="153" y="332"/>
                  <a:pt x="185" y="343"/>
                </a:cubicBezTo>
                <a:cubicBezTo>
                  <a:pt x="248" y="323"/>
                  <a:pt x="223" y="337"/>
                  <a:pt x="264" y="308"/>
                </a:cubicBezTo>
                <a:cubicBezTo>
                  <a:pt x="297" y="320"/>
                  <a:pt x="301" y="341"/>
                  <a:pt x="325" y="352"/>
                </a:cubicBezTo>
                <a:cubicBezTo>
                  <a:pt x="339" y="358"/>
                  <a:pt x="354" y="358"/>
                  <a:pt x="369" y="361"/>
                </a:cubicBezTo>
                <a:cubicBezTo>
                  <a:pt x="408" y="387"/>
                  <a:pt x="428" y="373"/>
                  <a:pt x="456" y="413"/>
                </a:cubicBezTo>
                <a:cubicBezTo>
                  <a:pt x="465" y="410"/>
                  <a:pt x="474" y="400"/>
                  <a:pt x="482" y="404"/>
                </a:cubicBezTo>
                <a:cubicBezTo>
                  <a:pt x="502" y="414"/>
                  <a:pt x="485" y="447"/>
                  <a:pt x="482" y="457"/>
                </a:cubicBezTo>
                <a:cubicBezTo>
                  <a:pt x="503" y="517"/>
                  <a:pt x="471" y="451"/>
                  <a:pt x="561" y="491"/>
                </a:cubicBezTo>
                <a:cubicBezTo>
                  <a:pt x="570" y="495"/>
                  <a:pt x="564" y="510"/>
                  <a:pt x="569" y="518"/>
                </a:cubicBezTo>
                <a:cubicBezTo>
                  <a:pt x="573" y="525"/>
                  <a:pt x="581" y="529"/>
                  <a:pt x="587" y="535"/>
                </a:cubicBezTo>
                <a:cubicBezTo>
                  <a:pt x="565" y="557"/>
                  <a:pt x="553" y="576"/>
                  <a:pt x="543" y="605"/>
                </a:cubicBezTo>
                <a:cubicBezTo>
                  <a:pt x="559" y="651"/>
                  <a:pt x="582" y="673"/>
                  <a:pt x="526" y="692"/>
                </a:cubicBezTo>
                <a:cubicBezTo>
                  <a:pt x="507" y="747"/>
                  <a:pt x="491" y="754"/>
                  <a:pt x="543" y="788"/>
                </a:cubicBezTo>
                <a:cubicBezTo>
                  <a:pt x="546" y="797"/>
                  <a:pt x="547" y="806"/>
                  <a:pt x="552" y="814"/>
                </a:cubicBezTo>
                <a:cubicBezTo>
                  <a:pt x="556" y="821"/>
                  <a:pt x="566" y="824"/>
                  <a:pt x="569" y="832"/>
                </a:cubicBezTo>
                <a:cubicBezTo>
                  <a:pt x="578" y="854"/>
                  <a:pt x="579" y="879"/>
                  <a:pt x="587" y="902"/>
                </a:cubicBezTo>
                <a:cubicBezTo>
                  <a:pt x="519" y="923"/>
                  <a:pt x="604" y="902"/>
                  <a:pt x="534" y="902"/>
                </a:cubicBezTo>
                <a:cubicBezTo>
                  <a:pt x="510" y="902"/>
                  <a:pt x="487" y="911"/>
                  <a:pt x="465" y="919"/>
                </a:cubicBezTo>
                <a:cubicBezTo>
                  <a:pt x="459" y="925"/>
                  <a:pt x="445" y="929"/>
                  <a:pt x="447" y="937"/>
                </a:cubicBezTo>
                <a:cubicBezTo>
                  <a:pt x="450" y="946"/>
                  <a:pt x="465" y="940"/>
                  <a:pt x="473" y="945"/>
                </a:cubicBezTo>
                <a:cubicBezTo>
                  <a:pt x="497" y="959"/>
                  <a:pt x="500" y="995"/>
                  <a:pt x="526" y="1006"/>
                </a:cubicBezTo>
                <a:cubicBezTo>
                  <a:pt x="539" y="1012"/>
                  <a:pt x="555" y="1012"/>
                  <a:pt x="569" y="1015"/>
                </a:cubicBezTo>
                <a:cubicBezTo>
                  <a:pt x="579" y="1044"/>
                  <a:pt x="595" y="1056"/>
                  <a:pt x="604" y="1085"/>
                </a:cubicBezTo>
                <a:cubicBezTo>
                  <a:pt x="578" y="1124"/>
                  <a:pt x="591" y="1130"/>
                  <a:pt x="604" y="1172"/>
                </a:cubicBezTo>
                <a:cubicBezTo>
                  <a:pt x="572" y="1175"/>
                  <a:pt x="445" y="1158"/>
                  <a:pt x="508" y="1225"/>
                </a:cubicBezTo>
                <a:cubicBezTo>
                  <a:pt x="518" y="1261"/>
                  <a:pt x="526" y="1269"/>
                  <a:pt x="552" y="1294"/>
                </a:cubicBezTo>
                <a:cubicBezTo>
                  <a:pt x="563" y="1328"/>
                  <a:pt x="560" y="1339"/>
                  <a:pt x="534" y="1364"/>
                </a:cubicBezTo>
                <a:cubicBezTo>
                  <a:pt x="520" y="1410"/>
                  <a:pt x="549" y="1421"/>
                  <a:pt x="508" y="1460"/>
                </a:cubicBezTo>
                <a:cubicBezTo>
                  <a:pt x="511" y="1478"/>
                  <a:pt x="513" y="1496"/>
                  <a:pt x="517" y="1513"/>
                </a:cubicBezTo>
                <a:cubicBezTo>
                  <a:pt x="519" y="1522"/>
                  <a:pt x="527" y="1530"/>
                  <a:pt x="526" y="1539"/>
                </a:cubicBezTo>
                <a:cubicBezTo>
                  <a:pt x="524" y="1557"/>
                  <a:pt x="508" y="1591"/>
                  <a:pt x="508" y="1591"/>
                </a:cubicBezTo>
                <a:cubicBezTo>
                  <a:pt x="514" y="1597"/>
                  <a:pt x="518" y="1606"/>
                  <a:pt x="526" y="1609"/>
                </a:cubicBezTo>
                <a:cubicBezTo>
                  <a:pt x="562" y="1624"/>
                  <a:pt x="593" y="1609"/>
                  <a:pt x="543" y="1626"/>
                </a:cubicBezTo>
                <a:cubicBezTo>
                  <a:pt x="537" y="1635"/>
                  <a:pt x="527" y="1642"/>
                  <a:pt x="526" y="1652"/>
                </a:cubicBezTo>
                <a:cubicBezTo>
                  <a:pt x="525" y="1669"/>
                  <a:pt x="534" y="1786"/>
                  <a:pt x="578" y="1792"/>
                </a:cubicBezTo>
                <a:cubicBezTo>
                  <a:pt x="636" y="1800"/>
                  <a:pt x="695" y="1798"/>
                  <a:pt x="753" y="1801"/>
                </a:cubicBezTo>
                <a:cubicBezTo>
                  <a:pt x="818" y="1791"/>
                  <a:pt x="829" y="1777"/>
                  <a:pt x="805" y="1801"/>
                </a:cubicBezTo>
                <a:close/>
              </a:path>
            </a:pathLst>
          </a:custGeom>
          <a:gradFill rotWithShape="1">
            <a:gsLst>
              <a:gs pos="0">
                <a:srgbClr val="B8D4E6"/>
              </a:gs>
              <a:gs pos="100000">
                <a:srgbClr val="B55615"/>
              </a:gs>
            </a:gsLst>
            <a:lin ang="5400000" scaled="1"/>
          </a:gradFill>
          <a:ln w="12700">
            <a:solidFill>
              <a:schemeClr val="tx1"/>
            </a:solidFill>
            <a:round/>
            <a:headEnd/>
            <a:tailEnd/>
          </a:ln>
        </p:spPr>
        <p:txBody>
          <a:bodyPr/>
          <a:lstStyle/>
          <a:p>
            <a:endParaRPr lang="en-US" sz="1800">
              <a:solidFill>
                <a:srgbClr val="000000"/>
              </a:solidFill>
              <a:latin typeface="Arial" charset="0"/>
            </a:endParaRPr>
          </a:p>
        </p:txBody>
      </p:sp>
      <p:sp>
        <p:nvSpPr>
          <p:cNvPr id="317505" name="Text Box 65"/>
          <p:cNvSpPr txBox="1">
            <a:spLocks noChangeArrowheads="1"/>
          </p:cNvSpPr>
          <p:nvPr/>
        </p:nvSpPr>
        <p:spPr bwMode="auto">
          <a:xfrm>
            <a:off x="7543800" y="1981200"/>
            <a:ext cx="715963" cy="33655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2 PM </a:t>
            </a:r>
          </a:p>
        </p:txBody>
      </p:sp>
      <p:sp>
        <p:nvSpPr>
          <p:cNvPr id="317504" name="Text Box 64"/>
          <p:cNvSpPr txBox="1">
            <a:spLocks noChangeArrowheads="1"/>
          </p:cNvSpPr>
          <p:nvPr/>
        </p:nvSpPr>
        <p:spPr bwMode="auto">
          <a:xfrm>
            <a:off x="7010400" y="1600200"/>
            <a:ext cx="1676400" cy="3365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12,000 Ft AGL</a:t>
            </a:r>
          </a:p>
        </p:txBody>
      </p:sp>
      <p:sp>
        <p:nvSpPr>
          <p:cNvPr id="317472" name="Line 32"/>
          <p:cNvSpPr>
            <a:spLocks noChangeShapeType="1"/>
          </p:cNvSpPr>
          <p:nvPr/>
        </p:nvSpPr>
        <p:spPr bwMode="auto">
          <a:xfrm>
            <a:off x="3505200" y="5410200"/>
            <a:ext cx="990600" cy="91440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317473" name="Line 33"/>
          <p:cNvSpPr>
            <a:spLocks noChangeShapeType="1"/>
          </p:cNvSpPr>
          <p:nvPr/>
        </p:nvSpPr>
        <p:spPr bwMode="auto">
          <a:xfrm>
            <a:off x="2438400" y="3810000"/>
            <a:ext cx="2590800" cy="243840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317474" name="Line 34"/>
          <p:cNvSpPr>
            <a:spLocks noChangeShapeType="1"/>
          </p:cNvSpPr>
          <p:nvPr/>
        </p:nvSpPr>
        <p:spPr bwMode="auto">
          <a:xfrm>
            <a:off x="1676400" y="2286000"/>
            <a:ext cx="4191000" cy="396240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1800">
              <a:solidFill>
                <a:srgbClr val="000000"/>
              </a:solidFill>
              <a:latin typeface="Arial" charset="0"/>
            </a:endParaRPr>
          </a:p>
        </p:txBody>
      </p:sp>
      <p:sp>
        <p:nvSpPr>
          <p:cNvPr id="56364" name="Rectangle 41"/>
          <p:cNvSpPr>
            <a:spLocks noChangeArrowheads="1"/>
          </p:cNvSpPr>
          <p:nvPr/>
        </p:nvSpPr>
        <p:spPr bwMode="auto">
          <a:xfrm flipH="1">
            <a:off x="2362200" y="3810000"/>
            <a:ext cx="152400" cy="150813"/>
          </a:xfrm>
          <a:prstGeom prst="rect">
            <a:avLst/>
          </a:prstGeom>
          <a:solidFill>
            <a:srgbClr val="000000"/>
          </a:solidFill>
          <a:ln w="9525">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56365" name="Rectangle 42"/>
          <p:cNvSpPr>
            <a:spLocks noChangeArrowheads="1"/>
          </p:cNvSpPr>
          <p:nvPr/>
        </p:nvSpPr>
        <p:spPr bwMode="auto">
          <a:xfrm flipH="1">
            <a:off x="1600200" y="2209800"/>
            <a:ext cx="152400" cy="150813"/>
          </a:xfrm>
          <a:prstGeom prst="rect">
            <a:avLst/>
          </a:prstGeom>
          <a:solidFill>
            <a:srgbClr val="000000"/>
          </a:solidFill>
          <a:ln w="9525">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507" name="Text Box 67"/>
          <p:cNvSpPr txBox="1">
            <a:spLocks noChangeArrowheads="1"/>
          </p:cNvSpPr>
          <p:nvPr/>
        </p:nvSpPr>
        <p:spPr bwMode="auto">
          <a:xfrm>
            <a:off x="2667000" y="1828800"/>
            <a:ext cx="2513013"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solidFill>
                  <a:srgbClr val="000000"/>
                </a:solidFill>
              </a:rPr>
              <a:t>Maximum Mixing Height</a:t>
            </a:r>
          </a:p>
        </p:txBody>
      </p:sp>
      <p:sp>
        <p:nvSpPr>
          <p:cNvPr id="56367" name="Rectangle 68"/>
          <p:cNvSpPr>
            <a:spLocks noChangeArrowheads="1"/>
          </p:cNvSpPr>
          <p:nvPr/>
        </p:nvSpPr>
        <p:spPr bwMode="auto">
          <a:xfrm>
            <a:off x="6629400" y="6172200"/>
            <a:ext cx="2514600" cy="381000"/>
          </a:xfrm>
          <a:prstGeom prst="rect">
            <a:avLst/>
          </a:prstGeom>
          <a:gradFill rotWithShape="1">
            <a:gsLst>
              <a:gs pos="0">
                <a:srgbClr val="B9CA1C"/>
              </a:gs>
              <a:gs pos="100000">
                <a:srgbClr val="34351F"/>
              </a:gs>
            </a:gsLst>
            <a:lin ang="5400000" scaled="1"/>
          </a:gradFill>
          <a:ln w="6350">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56368" name="Text Box 53"/>
          <p:cNvSpPr txBox="1">
            <a:spLocks noChangeArrowheads="1"/>
          </p:cNvSpPr>
          <p:nvPr/>
        </p:nvSpPr>
        <p:spPr bwMode="auto">
          <a:xfrm>
            <a:off x="7315200" y="6172200"/>
            <a:ext cx="1147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a:solidFill>
                  <a:srgbClr val="000000"/>
                </a:solidFill>
              </a:rPr>
              <a:t>G r o u n d</a:t>
            </a:r>
          </a:p>
        </p:txBody>
      </p:sp>
      <p:sp>
        <p:nvSpPr>
          <p:cNvPr id="56369" name="Rectangle 15"/>
          <p:cNvSpPr>
            <a:spLocks noChangeArrowheads="1"/>
          </p:cNvSpPr>
          <p:nvPr/>
        </p:nvSpPr>
        <p:spPr bwMode="auto">
          <a:xfrm flipH="1">
            <a:off x="3429000" y="5334000"/>
            <a:ext cx="152400" cy="150813"/>
          </a:xfrm>
          <a:prstGeom prst="rect">
            <a:avLst/>
          </a:prstGeom>
          <a:solidFill>
            <a:srgbClr val="000000"/>
          </a:solidFill>
          <a:ln w="9525">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57" name="Rectangle 17"/>
          <p:cNvSpPr>
            <a:spLocks noChangeArrowheads="1"/>
          </p:cNvSpPr>
          <p:nvPr/>
        </p:nvSpPr>
        <p:spPr bwMode="auto">
          <a:xfrm>
            <a:off x="4343400" y="6172200"/>
            <a:ext cx="152400" cy="152400"/>
          </a:xfrm>
          <a:prstGeom prst="rect">
            <a:avLst/>
          </a:prstGeom>
          <a:solidFill>
            <a:srgbClr val="FF0000"/>
          </a:solidFill>
          <a:ln w="12700">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65" name="Rectangle 25"/>
          <p:cNvSpPr>
            <a:spLocks noChangeArrowheads="1"/>
          </p:cNvSpPr>
          <p:nvPr/>
        </p:nvSpPr>
        <p:spPr bwMode="auto">
          <a:xfrm>
            <a:off x="4953000" y="6172200"/>
            <a:ext cx="152400" cy="152400"/>
          </a:xfrm>
          <a:prstGeom prst="rect">
            <a:avLst/>
          </a:prstGeom>
          <a:solidFill>
            <a:srgbClr val="FF0000"/>
          </a:solidFill>
          <a:ln w="12700">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317466" name="Rectangle 26"/>
          <p:cNvSpPr>
            <a:spLocks noChangeArrowheads="1"/>
          </p:cNvSpPr>
          <p:nvPr/>
        </p:nvSpPr>
        <p:spPr bwMode="auto">
          <a:xfrm>
            <a:off x="5791200" y="6172200"/>
            <a:ext cx="152400" cy="152400"/>
          </a:xfrm>
          <a:prstGeom prst="rect">
            <a:avLst/>
          </a:prstGeom>
          <a:solidFill>
            <a:srgbClr val="FF0000"/>
          </a:solidFill>
          <a:ln w="12700">
            <a:solidFill>
              <a:schemeClr val="tx1"/>
            </a:solidFill>
            <a:miter lim="800000"/>
            <a:headEnd/>
            <a:tailEnd/>
          </a:ln>
        </p:spPr>
        <p:txBody>
          <a:bodyPr wrap="none" anchor="ctr"/>
          <a:lstStyle/>
          <a:p>
            <a:endParaRPr lang="en-US" sz="3600" b="1">
              <a:solidFill>
                <a:srgbClr val="FFFFFF"/>
              </a:solidFill>
              <a:latin typeface="Arial Narrow" pitchFamily="34" charset="0"/>
            </a:endParaRPr>
          </a:p>
        </p:txBody>
      </p:sp>
      <p:sp>
        <p:nvSpPr>
          <p:cNvPr id="56373" name="Rectangle 8"/>
          <p:cNvSpPr>
            <a:spLocks noChangeArrowheads="1"/>
          </p:cNvSpPr>
          <p:nvPr/>
        </p:nvSpPr>
        <p:spPr bwMode="auto">
          <a:xfrm>
            <a:off x="7239000" y="66294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000">
                <a:solidFill>
                  <a:srgbClr val="DDDDDD"/>
                </a:solidFill>
                <a:latin typeface="Arial" charset="0"/>
              </a:rPr>
              <a:t>6-</a:t>
            </a:r>
            <a:fld id="{06B633D9-E976-4CB3-983C-E815C8F29460}" type="slidenum">
              <a:rPr lang="en-US" sz="1000">
                <a:solidFill>
                  <a:srgbClr val="DDDDDD"/>
                </a:solidFill>
                <a:latin typeface="Arial" charset="0"/>
              </a:rPr>
              <a:pPr algn="r"/>
              <a:t>80</a:t>
            </a:fld>
            <a:r>
              <a:rPr lang="en-US" sz="1000">
                <a:solidFill>
                  <a:srgbClr val="DDDDDD"/>
                </a:solidFill>
                <a:latin typeface="Arial" charset="0"/>
              </a:rPr>
              <a:t>-S290-EP</a:t>
            </a:r>
          </a:p>
        </p:txBody>
      </p:sp>
    </p:spTree>
    <p:extLst>
      <p:ext uri="{BB962C8B-B14F-4D97-AF65-F5344CB8AC3E}">
        <p14:creationId xmlns:p14="http://schemas.microsoft.com/office/powerpoint/2010/main" val="22583472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91"/>
                                        </p:tgtEl>
                                        <p:attrNameLst>
                                          <p:attrName>style.visibility</p:attrName>
                                        </p:attrNameLst>
                                      </p:cBhvr>
                                      <p:to>
                                        <p:strVal val="visible"/>
                                      </p:to>
                                    </p:set>
                                    <p:animEffect transition="in" filter="dissolve">
                                      <p:cBhvr>
                                        <p:cTn id="7" dur="500"/>
                                        <p:tgtEl>
                                          <p:spTgt spid="31749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17490"/>
                                        </p:tgtEl>
                                        <p:attrNameLst>
                                          <p:attrName>style.visibility</p:attrName>
                                        </p:attrNameLst>
                                      </p:cBhvr>
                                      <p:to>
                                        <p:strVal val="visible"/>
                                      </p:to>
                                    </p:set>
                                    <p:animEffect transition="in" filter="dissolve">
                                      <p:cBhvr>
                                        <p:cTn id="10" dur="500"/>
                                        <p:tgtEl>
                                          <p:spTgt spid="31749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17462"/>
                                        </p:tgtEl>
                                        <p:attrNameLst>
                                          <p:attrName>style.visibility</p:attrName>
                                        </p:attrNameLst>
                                      </p:cBhvr>
                                      <p:to>
                                        <p:strVal val="visible"/>
                                      </p:to>
                                    </p:set>
                                    <p:animEffect transition="in" filter="dissolve">
                                      <p:cBhvr>
                                        <p:cTn id="13" dur="500"/>
                                        <p:tgtEl>
                                          <p:spTgt spid="317462"/>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17480"/>
                                        </p:tgtEl>
                                        <p:attrNameLst>
                                          <p:attrName>style.visibility</p:attrName>
                                        </p:attrNameLst>
                                      </p:cBhvr>
                                      <p:to>
                                        <p:strVal val="visible"/>
                                      </p:to>
                                    </p:set>
                                    <p:animEffect transition="in" filter="dissolve">
                                      <p:cBhvr>
                                        <p:cTn id="16" dur="500"/>
                                        <p:tgtEl>
                                          <p:spTgt spid="317480"/>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17486"/>
                                        </p:tgtEl>
                                        <p:attrNameLst>
                                          <p:attrName>style.visibility</p:attrName>
                                        </p:attrNameLst>
                                      </p:cBhvr>
                                      <p:to>
                                        <p:strVal val="visible"/>
                                      </p:to>
                                    </p:set>
                                    <p:animEffect transition="in" filter="dissolve">
                                      <p:cBhvr>
                                        <p:cTn id="19" dur="500"/>
                                        <p:tgtEl>
                                          <p:spTgt spid="317486"/>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17471"/>
                                        </p:tgtEl>
                                        <p:attrNameLst>
                                          <p:attrName>style.visibility</p:attrName>
                                        </p:attrNameLst>
                                      </p:cBhvr>
                                      <p:to>
                                        <p:strVal val="visible"/>
                                      </p:to>
                                    </p:set>
                                    <p:animEffect transition="in" filter="dissolve">
                                      <p:cBhvr>
                                        <p:cTn id="22" dur="500"/>
                                        <p:tgtEl>
                                          <p:spTgt spid="31747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17448"/>
                                        </p:tgtEl>
                                        <p:attrNameLst>
                                          <p:attrName>style.visibility</p:attrName>
                                        </p:attrNameLst>
                                      </p:cBhvr>
                                      <p:to>
                                        <p:strVal val="visible"/>
                                      </p:to>
                                    </p:set>
                                    <p:animEffect transition="in" filter="dissolve">
                                      <p:cBhvr>
                                        <p:cTn id="25" dur="500"/>
                                        <p:tgtEl>
                                          <p:spTgt spid="317448"/>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17475"/>
                                        </p:tgtEl>
                                        <p:attrNameLst>
                                          <p:attrName>style.visibility</p:attrName>
                                        </p:attrNameLst>
                                      </p:cBhvr>
                                      <p:to>
                                        <p:strVal val="visible"/>
                                      </p:to>
                                    </p:set>
                                    <p:animEffect transition="in" filter="dissolve">
                                      <p:cBhvr>
                                        <p:cTn id="28" dur="500"/>
                                        <p:tgtEl>
                                          <p:spTgt spid="317475"/>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17499"/>
                                        </p:tgtEl>
                                        <p:attrNameLst>
                                          <p:attrName>style.visibility</p:attrName>
                                        </p:attrNameLst>
                                      </p:cBhvr>
                                      <p:to>
                                        <p:strVal val="visible"/>
                                      </p:to>
                                    </p:set>
                                    <p:animEffect transition="in" filter="dissolve">
                                      <p:cBhvr>
                                        <p:cTn id="31" dur="500"/>
                                        <p:tgtEl>
                                          <p:spTgt spid="31749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317457"/>
                                        </p:tgtEl>
                                        <p:attrNameLst>
                                          <p:attrName>style.visibility</p:attrName>
                                        </p:attrNameLst>
                                      </p:cBhvr>
                                      <p:to>
                                        <p:strVal val="visible"/>
                                      </p:to>
                                    </p:set>
                                    <p:animEffect transition="in" filter="dissolve">
                                      <p:cBhvr>
                                        <p:cTn id="36" dur="500"/>
                                        <p:tgtEl>
                                          <p:spTgt spid="317457"/>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317476"/>
                                        </p:tgtEl>
                                        <p:attrNameLst>
                                          <p:attrName>style.visibility</p:attrName>
                                        </p:attrNameLst>
                                      </p:cBhvr>
                                      <p:to>
                                        <p:strVal val="visible"/>
                                      </p:to>
                                    </p:set>
                                    <p:animEffect transition="in" filter="dissolve">
                                      <p:cBhvr>
                                        <p:cTn id="39" dur="500"/>
                                        <p:tgtEl>
                                          <p:spTgt spid="317476"/>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317472"/>
                                        </p:tgtEl>
                                        <p:attrNameLst>
                                          <p:attrName>style.visibility</p:attrName>
                                        </p:attrNameLst>
                                      </p:cBhvr>
                                      <p:to>
                                        <p:strVal val="visible"/>
                                      </p:to>
                                    </p:set>
                                    <p:animEffect transition="in" filter="dissolve">
                                      <p:cBhvr>
                                        <p:cTn id="42" dur="500"/>
                                        <p:tgtEl>
                                          <p:spTgt spid="317472"/>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317484"/>
                                        </p:tgtEl>
                                        <p:attrNameLst>
                                          <p:attrName>style.visibility</p:attrName>
                                        </p:attrNameLst>
                                      </p:cBhvr>
                                      <p:to>
                                        <p:strVal val="visible"/>
                                      </p:to>
                                    </p:set>
                                    <p:animEffect transition="in" filter="dissolve">
                                      <p:cBhvr>
                                        <p:cTn id="45" dur="500"/>
                                        <p:tgtEl>
                                          <p:spTgt spid="317484"/>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317487"/>
                                        </p:tgtEl>
                                        <p:attrNameLst>
                                          <p:attrName>style.visibility</p:attrName>
                                        </p:attrNameLst>
                                      </p:cBhvr>
                                      <p:to>
                                        <p:strVal val="visible"/>
                                      </p:to>
                                    </p:set>
                                    <p:animEffect transition="in" filter="dissolve">
                                      <p:cBhvr>
                                        <p:cTn id="48" dur="500"/>
                                        <p:tgtEl>
                                          <p:spTgt spid="31748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317497"/>
                                        </p:tgtEl>
                                        <p:attrNameLst>
                                          <p:attrName>style.visibility</p:attrName>
                                        </p:attrNameLst>
                                      </p:cBhvr>
                                      <p:to>
                                        <p:strVal val="visible"/>
                                      </p:to>
                                    </p:set>
                                    <p:animEffect transition="in" filter="dissolve">
                                      <p:cBhvr>
                                        <p:cTn id="53" dur="500"/>
                                        <p:tgtEl>
                                          <p:spTgt spid="317497"/>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317494"/>
                                        </p:tgtEl>
                                        <p:attrNameLst>
                                          <p:attrName>style.visibility</p:attrName>
                                        </p:attrNameLst>
                                      </p:cBhvr>
                                      <p:to>
                                        <p:strVal val="visible"/>
                                      </p:to>
                                    </p:set>
                                    <p:animEffect transition="in" filter="dissolve">
                                      <p:cBhvr>
                                        <p:cTn id="56" dur="500"/>
                                        <p:tgtEl>
                                          <p:spTgt spid="317494"/>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317463"/>
                                        </p:tgtEl>
                                        <p:attrNameLst>
                                          <p:attrName>style.visibility</p:attrName>
                                        </p:attrNameLst>
                                      </p:cBhvr>
                                      <p:to>
                                        <p:strVal val="visible"/>
                                      </p:to>
                                    </p:set>
                                    <p:animEffect transition="in" filter="dissolve">
                                      <p:cBhvr>
                                        <p:cTn id="59" dur="500"/>
                                        <p:tgtEl>
                                          <p:spTgt spid="317463"/>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317498"/>
                                        </p:tgtEl>
                                        <p:attrNameLst>
                                          <p:attrName>style.visibility</p:attrName>
                                        </p:attrNameLst>
                                      </p:cBhvr>
                                      <p:to>
                                        <p:strVal val="visible"/>
                                      </p:to>
                                    </p:set>
                                    <p:animEffect transition="in" filter="dissolve">
                                      <p:cBhvr>
                                        <p:cTn id="62" dur="500"/>
                                        <p:tgtEl>
                                          <p:spTgt spid="31749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317465"/>
                                        </p:tgtEl>
                                        <p:attrNameLst>
                                          <p:attrName>style.visibility</p:attrName>
                                        </p:attrNameLst>
                                      </p:cBhvr>
                                      <p:to>
                                        <p:strVal val="visible"/>
                                      </p:to>
                                    </p:set>
                                    <p:animEffect transition="in" filter="dissolve">
                                      <p:cBhvr>
                                        <p:cTn id="67" dur="500"/>
                                        <p:tgtEl>
                                          <p:spTgt spid="317465"/>
                                        </p:tgtEl>
                                      </p:cBhvr>
                                    </p:animEffect>
                                  </p:childTnLst>
                                </p:cTn>
                              </p:par>
                              <p:par>
                                <p:cTn id="68" presetID="9" presetClass="entr" presetSubtype="0" fill="hold" grpId="0" nodeType="withEffect">
                                  <p:stCondLst>
                                    <p:cond delay="0"/>
                                  </p:stCondLst>
                                  <p:childTnLst>
                                    <p:set>
                                      <p:cBhvr>
                                        <p:cTn id="69" dur="1" fill="hold">
                                          <p:stCondLst>
                                            <p:cond delay="0"/>
                                          </p:stCondLst>
                                        </p:cTn>
                                        <p:tgtEl>
                                          <p:spTgt spid="317473"/>
                                        </p:tgtEl>
                                        <p:attrNameLst>
                                          <p:attrName>style.visibility</p:attrName>
                                        </p:attrNameLst>
                                      </p:cBhvr>
                                      <p:to>
                                        <p:strVal val="visible"/>
                                      </p:to>
                                    </p:set>
                                    <p:animEffect transition="in" filter="dissolve">
                                      <p:cBhvr>
                                        <p:cTn id="70" dur="500"/>
                                        <p:tgtEl>
                                          <p:spTgt spid="317473"/>
                                        </p:tgtEl>
                                      </p:cBhvr>
                                    </p:animEffect>
                                  </p:childTnLst>
                                </p:cTn>
                              </p:par>
                              <p:par>
                                <p:cTn id="71" presetID="9" presetClass="entr" presetSubtype="0" fill="hold" grpId="0" nodeType="withEffect">
                                  <p:stCondLst>
                                    <p:cond delay="0"/>
                                  </p:stCondLst>
                                  <p:childTnLst>
                                    <p:set>
                                      <p:cBhvr>
                                        <p:cTn id="72" dur="1" fill="hold">
                                          <p:stCondLst>
                                            <p:cond delay="0"/>
                                          </p:stCondLst>
                                        </p:cTn>
                                        <p:tgtEl>
                                          <p:spTgt spid="317483"/>
                                        </p:tgtEl>
                                        <p:attrNameLst>
                                          <p:attrName>style.visibility</p:attrName>
                                        </p:attrNameLst>
                                      </p:cBhvr>
                                      <p:to>
                                        <p:strVal val="visible"/>
                                      </p:to>
                                    </p:set>
                                    <p:animEffect transition="in" filter="dissolve">
                                      <p:cBhvr>
                                        <p:cTn id="73" dur="500"/>
                                        <p:tgtEl>
                                          <p:spTgt spid="317483"/>
                                        </p:tgtEl>
                                      </p:cBhvr>
                                    </p:animEffect>
                                  </p:childTnLst>
                                </p:cTn>
                              </p:par>
                              <p:par>
                                <p:cTn id="74" presetID="9" presetClass="entr" presetSubtype="0" fill="hold" grpId="0" nodeType="withEffect">
                                  <p:stCondLst>
                                    <p:cond delay="0"/>
                                  </p:stCondLst>
                                  <p:childTnLst>
                                    <p:set>
                                      <p:cBhvr>
                                        <p:cTn id="75" dur="1" fill="hold">
                                          <p:stCondLst>
                                            <p:cond delay="0"/>
                                          </p:stCondLst>
                                        </p:cTn>
                                        <p:tgtEl>
                                          <p:spTgt spid="317488"/>
                                        </p:tgtEl>
                                        <p:attrNameLst>
                                          <p:attrName>style.visibility</p:attrName>
                                        </p:attrNameLst>
                                      </p:cBhvr>
                                      <p:to>
                                        <p:strVal val="visible"/>
                                      </p:to>
                                    </p:set>
                                    <p:animEffect transition="in" filter="dissolve">
                                      <p:cBhvr>
                                        <p:cTn id="76" dur="500"/>
                                        <p:tgtEl>
                                          <p:spTgt spid="317488"/>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9" presetClass="entr" presetSubtype="0" fill="hold" grpId="0" nodeType="clickEffect">
                                  <p:stCondLst>
                                    <p:cond delay="0"/>
                                  </p:stCondLst>
                                  <p:childTnLst>
                                    <p:set>
                                      <p:cBhvr>
                                        <p:cTn id="80" dur="1" fill="hold">
                                          <p:stCondLst>
                                            <p:cond delay="0"/>
                                          </p:stCondLst>
                                        </p:cTn>
                                        <p:tgtEl>
                                          <p:spTgt spid="317500"/>
                                        </p:tgtEl>
                                        <p:attrNameLst>
                                          <p:attrName>style.visibility</p:attrName>
                                        </p:attrNameLst>
                                      </p:cBhvr>
                                      <p:to>
                                        <p:strVal val="visible"/>
                                      </p:to>
                                    </p:set>
                                    <p:animEffect transition="in" filter="dissolve">
                                      <p:cBhvr>
                                        <p:cTn id="81" dur="500"/>
                                        <p:tgtEl>
                                          <p:spTgt spid="317500"/>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317464"/>
                                        </p:tgtEl>
                                        <p:attrNameLst>
                                          <p:attrName>style.visibility</p:attrName>
                                        </p:attrNameLst>
                                      </p:cBhvr>
                                      <p:to>
                                        <p:strVal val="visible"/>
                                      </p:to>
                                    </p:set>
                                    <p:animEffect transition="in" filter="dissolve">
                                      <p:cBhvr>
                                        <p:cTn id="84" dur="500"/>
                                        <p:tgtEl>
                                          <p:spTgt spid="317464"/>
                                        </p:tgtEl>
                                      </p:cBhvr>
                                    </p:animEffect>
                                  </p:childTnLst>
                                </p:cTn>
                              </p:par>
                              <p:par>
                                <p:cTn id="85" presetID="9" presetClass="entr" presetSubtype="0" fill="hold" grpId="0" nodeType="withEffect">
                                  <p:stCondLst>
                                    <p:cond delay="0"/>
                                  </p:stCondLst>
                                  <p:childTnLst>
                                    <p:set>
                                      <p:cBhvr>
                                        <p:cTn id="86" dur="1" fill="hold">
                                          <p:stCondLst>
                                            <p:cond delay="0"/>
                                          </p:stCondLst>
                                        </p:cTn>
                                        <p:tgtEl>
                                          <p:spTgt spid="317502"/>
                                        </p:tgtEl>
                                        <p:attrNameLst>
                                          <p:attrName>style.visibility</p:attrName>
                                        </p:attrNameLst>
                                      </p:cBhvr>
                                      <p:to>
                                        <p:strVal val="visible"/>
                                      </p:to>
                                    </p:set>
                                    <p:animEffect transition="in" filter="dissolve">
                                      <p:cBhvr>
                                        <p:cTn id="87" dur="500"/>
                                        <p:tgtEl>
                                          <p:spTgt spid="317502"/>
                                        </p:tgtEl>
                                      </p:cBhvr>
                                    </p:animEffect>
                                  </p:childTnLst>
                                </p:cTn>
                              </p:par>
                              <p:par>
                                <p:cTn id="88" presetID="9" presetClass="entr" presetSubtype="0" fill="hold" grpId="0" nodeType="withEffect">
                                  <p:stCondLst>
                                    <p:cond delay="0"/>
                                  </p:stCondLst>
                                  <p:childTnLst>
                                    <p:set>
                                      <p:cBhvr>
                                        <p:cTn id="89" dur="1" fill="hold">
                                          <p:stCondLst>
                                            <p:cond delay="0"/>
                                          </p:stCondLst>
                                        </p:cTn>
                                        <p:tgtEl>
                                          <p:spTgt spid="317501"/>
                                        </p:tgtEl>
                                        <p:attrNameLst>
                                          <p:attrName>style.visibility</p:attrName>
                                        </p:attrNameLst>
                                      </p:cBhvr>
                                      <p:to>
                                        <p:strVal val="visible"/>
                                      </p:to>
                                    </p:set>
                                    <p:animEffect transition="in" filter="dissolve">
                                      <p:cBhvr>
                                        <p:cTn id="90" dur="500"/>
                                        <p:tgtEl>
                                          <p:spTgt spid="317501"/>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9" presetClass="entr" presetSubtype="0" fill="hold" grpId="0" nodeType="clickEffect">
                                  <p:stCondLst>
                                    <p:cond delay="0"/>
                                  </p:stCondLst>
                                  <p:childTnLst>
                                    <p:set>
                                      <p:cBhvr>
                                        <p:cTn id="94" dur="1" fill="hold">
                                          <p:stCondLst>
                                            <p:cond delay="0"/>
                                          </p:stCondLst>
                                        </p:cTn>
                                        <p:tgtEl>
                                          <p:spTgt spid="317466"/>
                                        </p:tgtEl>
                                        <p:attrNameLst>
                                          <p:attrName>style.visibility</p:attrName>
                                        </p:attrNameLst>
                                      </p:cBhvr>
                                      <p:to>
                                        <p:strVal val="visible"/>
                                      </p:to>
                                    </p:set>
                                    <p:animEffect transition="in" filter="dissolve">
                                      <p:cBhvr>
                                        <p:cTn id="95" dur="500"/>
                                        <p:tgtEl>
                                          <p:spTgt spid="317466"/>
                                        </p:tgtEl>
                                      </p:cBhvr>
                                    </p:animEffect>
                                  </p:childTnLst>
                                </p:cTn>
                              </p:par>
                              <p:par>
                                <p:cTn id="96" presetID="9" presetClass="entr" presetSubtype="0" fill="hold" grpId="0" nodeType="withEffect">
                                  <p:stCondLst>
                                    <p:cond delay="0"/>
                                  </p:stCondLst>
                                  <p:childTnLst>
                                    <p:set>
                                      <p:cBhvr>
                                        <p:cTn id="97" dur="1" fill="hold">
                                          <p:stCondLst>
                                            <p:cond delay="0"/>
                                          </p:stCondLst>
                                        </p:cTn>
                                        <p:tgtEl>
                                          <p:spTgt spid="317474"/>
                                        </p:tgtEl>
                                        <p:attrNameLst>
                                          <p:attrName>style.visibility</p:attrName>
                                        </p:attrNameLst>
                                      </p:cBhvr>
                                      <p:to>
                                        <p:strVal val="visible"/>
                                      </p:to>
                                    </p:set>
                                    <p:animEffect transition="in" filter="dissolve">
                                      <p:cBhvr>
                                        <p:cTn id="98" dur="500"/>
                                        <p:tgtEl>
                                          <p:spTgt spid="317474"/>
                                        </p:tgtEl>
                                      </p:cBhvr>
                                    </p:animEffect>
                                  </p:childTnLst>
                                </p:cTn>
                              </p:par>
                              <p:par>
                                <p:cTn id="99" presetID="9" presetClass="entr" presetSubtype="0" fill="hold" grpId="0" nodeType="withEffect">
                                  <p:stCondLst>
                                    <p:cond delay="0"/>
                                  </p:stCondLst>
                                  <p:childTnLst>
                                    <p:set>
                                      <p:cBhvr>
                                        <p:cTn id="100" dur="1" fill="hold">
                                          <p:stCondLst>
                                            <p:cond delay="0"/>
                                          </p:stCondLst>
                                        </p:cTn>
                                        <p:tgtEl>
                                          <p:spTgt spid="317479"/>
                                        </p:tgtEl>
                                        <p:attrNameLst>
                                          <p:attrName>style.visibility</p:attrName>
                                        </p:attrNameLst>
                                      </p:cBhvr>
                                      <p:to>
                                        <p:strVal val="visible"/>
                                      </p:to>
                                    </p:set>
                                    <p:animEffect transition="in" filter="dissolve">
                                      <p:cBhvr>
                                        <p:cTn id="101" dur="500"/>
                                        <p:tgtEl>
                                          <p:spTgt spid="317479"/>
                                        </p:tgtEl>
                                      </p:cBhvr>
                                    </p:animEffect>
                                  </p:childTnLst>
                                </p:cTn>
                              </p:par>
                              <p:par>
                                <p:cTn id="102" presetID="9" presetClass="entr" presetSubtype="0" fill="hold" grpId="0" nodeType="withEffect">
                                  <p:stCondLst>
                                    <p:cond delay="0"/>
                                  </p:stCondLst>
                                  <p:childTnLst>
                                    <p:set>
                                      <p:cBhvr>
                                        <p:cTn id="103" dur="1" fill="hold">
                                          <p:stCondLst>
                                            <p:cond delay="0"/>
                                          </p:stCondLst>
                                        </p:cTn>
                                        <p:tgtEl>
                                          <p:spTgt spid="317485"/>
                                        </p:tgtEl>
                                        <p:attrNameLst>
                                          <p:attrName>style.visibility</p:attrName>
                                        </p:attrNameLst>
                                      </p:cBhvr>
                                      <p:to>
                                        <p:strVal val="visible"/>
                                      </p:to>
                                    </p:set>
                                    <p:animEffect transition="in" filter="dissolve">
                                      <p:cBhvr>
                                        <p:cTn id="104" dur="500"/>
                                        <p:tgtEl>
                                          <p:spTgt spid="317485"/>
                                        </p:tgtEl>
                                      </p:cBhvr>
                                    </p:animEffect>
                                  </p:childTnLst>
                                </p:cTn>
                              </p:par>
                              <p:par>
                                <p:cTn id="105" presetID="9" presetClass="entr" presetSubtype="0" fill="hold" grpId="0" nodeType="withEffect">
                                  <p:stCondLst>
                                    <p:cond delay="0"/>
                                  </p:stCondLst>
                                  <p:childTnLst>
                                    <p:set>
                                      <p:cBhvr>
                                        <p:cTn id="106" dur="1" fill="hold">
                                          <p:stCondLst>
                                            <p:cond delay="0"/>
                                          </p:stCondLst>
                                        </p:cTn>
                                        <p:tgtEl>
                                          <p:spTgt spid="317489"/>
                                        </p:tgtEl>
                                        <p:attrNameLst>
                                          <p:attrName>style.visibility</p:attrName>
                                        </p:attrNameLst>
                                      </p:cBhvr>
                                      <p:to>
                                        <p:strVal val="visible"/>
                                      </p:to>
                                    </p:set>
                                    <p:animEffect transition="in" filter="dissolve">
                                      <p:cBhvr>
                                        <p:cTn id="107" dur="500"/>
                                        <p:tgtEl>
                                          <p:spTgt spid="317489"/>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9" presetClass="entr" presetSubtype="0" fill="hold" grpId="0" nodeType="clickEffect">
                                  <p:stCondLst>
                                    <p:cond delay="0"/>
                                  </p:stCondLst>
                                  <p:childTnLst>
                                    <p:set>
                                      <p:cBhvr>
                                        <p:cTn id="111" dur="1" fill="hold">
                                          <p:stCondLst>
                                            <p:cond delay="0"/>
                                          </p:stCondLst>
                                        </p:cTn>
                                        <p:tgtEl>
                                          <p:spTgt spid="317503"/>
                                        </p:tgtEl>
                                        <p:attrNameLst>
                                          <p:attrName>style.visibility</p:attrName>
                                        </p:attrNameLst>
                                      </p:cBhvr>
                                      <p:to>
                                        <p:strVal val="visible"/>
                                      </p:to>
                                    </p:set>
                                    <p:animEffect transition="in" filter="dissolve">
                                      <p:cBhvr>
                                        <p:cTn id="112" dur="500"/>
                                        <p:tgtEl>
                                          <p:spTgt spid="317503"/>
                                        </p:tgtEl>
                                      </p:cBhvr>
                                    </p:animEffect>
                                  </p:childTnLst>
                                </p:cTn>
                              </p:par>
                              <p:par>
                                <p:cTn id="113" presetID="9" presetClass="entr" presetSubtype="0" fill="hold" grpId="0" nodeType="withEffect">
                                  <p:stCondLst>
                                    <p:cond delay="0"/>
                                  </p:stCondLst>
                                  <p:childTnLst>
                                    <p:set>
                                      <p:cBhvr>
                                        <p:cTn id="114" dur="1" fill="hold">
                                          <p:stCondLst>
                                            <p:cond delay="0"/>
                                          </p:stCondLst>
                                        </p:cTn>
                                        <p:tgtEl>
                                          <p:spTgt spid="317461"/>
                                        </p:tgtEl>
                                        <p:attrNameLst>
                                          <p:attrName>style.visibility</p:attrName>
                                        </p:attrNameLst>
                                      </p:cBhvr>
                                      <p:to>
                                        <p:strVal val="visible"/>
                                      </p:to>
                                    </p:set>
                                    <p:animEffect transition="in" filter="dissolve">
                                      <p:cBhvr>
                                        <p:cTn id="115" dur="500"/>
                                        <p:tgtEl>
                                          <p:spTgt spid="317461"/>
                                        </p:tgtEl>
                                      </p:cBhvr>
                                    </p:animEffect>
                                  </p:childTnLst>
                                </p:cTn>
                              </p:par>
                              <p:par>
                                <p:cTn id="116" presetID="9" presetClass="entr" presetSubtype="0" fill="hold" grpId="0" nodeType="withEffect">
                                  <p:stCondLst>
                                    <p:cond delay="0"/>
                                  </p:stCondLst>
                                  <p:childTnLst>
                                    <p:set>
                                      <p:cBhvr>
                                        <p:cTn id="117" dur="1" fill="hold">
                                          <p:stCondLst>
                                            <p:cond delay="0"/>
                                          </p:stCondLst>
                                        </p:cTn>
                                        <p:tgtEl>
                                          <p:spTgt spid="317505"/>
                                        </p:tgtEl>
                                        <p:attrNameLst>
                                          <p:attrName>style.visibility</p:attrName>
                                        </p:attrNameLst>
                                      </p:cBhvr>
                                      <p:to>
                                        <p:strVal val="visible"/>
                                      </p:to>
                                    </p:set>
                                    <p:animEffect transition="in" filter="dissolve">
                                      <p:cBhvr>
                                        <p:cTn id="118" dur="500"/>
                                        <p:tgtEl>
                                          <p:spTgt spid="317505"/>
                                        </p:tgtEl>
                                      </p:cBhvr>
                                    </p:animEffect>
                                  </p:childTnLst>
                                </p:cTn>
                              </p:par>
                              <p:par>
                                <p:cTn id="119" presetID="9" presetClass="entr" presetSubtype="0" fill="hold" grpId="0" nodeType="withEffect">
                                  <p:stCondLst>
                                    <p:cond delay="0"/>
                                  </p:stCondLst>
                                  <p:childTnLst>
                                    <p:set>
                                      <p:cBhvr>
                                        <p:cTn id="120" dur="1" fill="hold">
                                          <p:stCondLst>
                                            <p:cond delay="0"/>
                                          </p:stCondLst>
                                        </p:cTn>
                                        <p:tgtEl>
                                          <p:spTgt spid="317504"/>
                                        </p:tgtEl>
                                        <p:attrNameLst>
                                          <p:attrName>style.visibility</p:attrName>
                                        </p:attrNameLst>
                                      </p:cBhvr>
                                      <p:to>
                                        <p:strVal val="visible"/>
                                      </p:to>
                                    </p:set>
                                    <p:animEffect transition="in" filter="dissolve">
                                      <p:cBhvr>
                                        <p:cTn id="121" dur="500"/>
                                        <p:tgtEl>
                                          <p:spTgt spid="317504"/>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53" presetClass="entr" presetSubtype="0" fill="hold" grpId="0" nodeType="clickEffect">
                                  <p:stCondLst>
                                    <p:cond delay="0"/>
                                  </p:stCondLst>
                                  <p:childTnLst>
                                    <p:set>
                                      <p:cBhvr>
                                        <p:cTn id="125" dur="1" fill="hold">
                                          <p:stCondLst>
                                            <p:cond delay="0"/>
                                          </p:stCondLst>
                                        </p:cTn>
                                        <p:tgtEl>
                                          <p:spTgt spid="317507"/>
                                        </p:tgtEl>
                                        <p:attrNameLst>
                                          <p:attrName>style.visibility</p:attrName>
                                        </p:attrNameLst>
                                      </p:cBhvr>
                                      <p:to>
                                        <p:strVal val="visible"/>
                                      </p:to>
                                    </p:set>
                                    <p:anim calcmode="lin" valueType="num">
                                      <p:cBhvr>
                                        <p:cTn id="126" dur="500" fill="hold"/>
                                        <p:tgtEl>
                                          <p:spTgt spid="317507"/>
                                        </p:tgtEl>
                                        <p:attrNameLst>
                                          <p:attrName>ppt_w</p:attrName>
                                        </p:attrNameLst>
                                      </p:cBhvr>
                                      <p:tavLst>
                                        <p:tav tm="0">
                                          <p:val>
                                            <p:fltVal val="0"/>
                                          </p:val>
                                        </p:tav>
                                        <p:tav tm="100000">
                                          <p:val>
                                            <p:strVal val="#ppt_w"/>
                                          </p:val>
                                        </p:tav>
                                      </p:tavLst>
                                    </p:anim>
                                    <p:anim calcmode="lin" valueType="num">
                                      <p:cBhvr>
                                        <p:cTn id="127" dur="500" fill="hold"/>
                                        <p:tgtEl>
                                          <p:spTgt spid="317507"/>
                                        </p:tgtEl>
                                        <p:attrNameLst>
                                          <p:attrName>ppt_h</p:attrName>
                                        </p:attrNameLst>
                                      </p:cBhvr>
                                      <p:tavLst>
                                        <p:tav tm="0">
                                          <p:val>
                                            <p:fltVal val="0"/>
                                          </p:val>
                                        </p:tav>
                                        <p:tav tm="100000">
                                          <p:val>
                                            <p:strVal val="#ppt_h"/>
                                          </p:val>
                                        </p:tav>
                                      </p:tavLst>
                                    </p:anim>
                                    <p:animEffect transition="in" filter="fade">
                                      <p:cBhvr>
                                        <p:cTn id="128" dur="500"/>
                                        <p:tgtEl>
                                          <p:spTgt spid="31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5" grpId="0" animBg="1"/>
      <p:bldP spid="317476" grpId="0" animBg="1"/>
      <p:bldP spid="317479" grpId="0" animBg="1"/>
      <p:bldP spid="317480" grpId="0" animBg="1"/>
      <p:bldP spid="317471" grpId="0" animBg="1"/>
      <p:bldP spid="317448" grpId="0" animBg="1"/>
      <p:bldP spid="317483" grpId="0" animBg="1"/>
      <p:bldP spid="317484" grpId="0" animBg="1"/>
      <p:bldP spid="317485" grpId="0" animBg="1"/>
      <p:bldP spid="317486" grpId="0" animBg="1"/>
      <p:bldP spid="317487" grpId="0" animBg="1"/>
      <p:bldP spid="317488" grpId="0" animBg="1"/>
      <p:bldP spid="317489" grpId="0" animBg="1"/>
      <p:bldP spid="317499" grpId="0" animBg="1"/>
      <p:bldP spid="317462" grpId="0" animBg="1"/>
      <p:bldP spid="317490" grpId="0" animBg="1"/>
      <p:bldP spid="317491" grpId="0" animBg="1"/>
      <p:bldP spid="317498" grpId="0" animBg="1"/>
      <p:bldP spid="317463" grpId="0" animBg="1"/>
      <p:bldP spid="317494" grpId="0" animBg="1"/>
      <p:bldP spid="317497" grpId="0" animBg="1"/>
      <p:bldP spid="317500" grpId="0" animBg="1"/>
      <p:bldP spid="317464" grpId="0" animBg="1"/>
      <p:bldP spid="317502" grpId="0" animBg="1"/>
      <p:bldP spid="317501" grpId="0" animBg="1"/>
      <p:bldP spid="317503" grpId="0" animBg="1"/>
      <p:bldP spid="317461" grpId="0" animBg="1"/>
      <p:bldP spid="317505" grpId="0" animBg="1"/>
      <p:bldP spid="317504" grpId="0" animBg="1"/>
      <p:bldP spid="317472" grpId="0" animBg="1"/>
      <p:bldP spid="317473" grpId="0" animBg="1"/>
      <p:bldP spid="317474" grpId="0" animBg="1"/>
      <p:bldP spid="317507" grpId="0" animBg="1"/>
      <p:bldP spid="317457" grpId="0" animBg="1"/>
      <p:bldP spid="317465" grpId="0" animBg="1"/>
      <p:bldP spid="31746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7"/>
          <p:cNvSpPr txBox="1">
            <a:spLocks noChangeArrowheads="1"/>
          </p:cNvSpPr>
          <p:nvPr/>
        </p:nvSpPr>
        <p:spPr bwMode="auto">
          <a:xfrm>
            <a:off x="0" y="533400"/>
            <a:ext cx="91440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71842" dir="2700000" algn="ctr" rotWithShape="0">
                    <a:schemeClr val="tx1"/>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600" b="1">
                <a:solidFill>
                  <a:srgbClr val="333399"/>
                </a:solidFill>
              </a:rPr>
              <a:t> </a:t>
            </a:r>
            <a:r>
              <a:rPr lang="en-US" sz="3200" b="1">
                <a:solidFill>
                  <a:srgbClr val="333399"/>
                </a:solidFill>
                <a:latin typeface="Arial Narrow" pitchFamily="34" charset="0"/>
              </a:rPr>
              <a:t>Seasonal Variation in the Height of the Mixing Layer</a:t>
            </a:r>
          </a:p>
        </p:txBody>
      </p:sp>
      <p:sp>
        <p:nvSpPr>
          <p:cNvPr id="57347" name="Text Box 12"/>
          <p:cNvSpPr txBox="1">
            <a:spLocks noChangeArrowheads="1"/>
          </p:cNvSpPr>
          <p:nvPr/>
        </p:nvSpPr>
        <p:spPr bwMode="auto">
          <a:xfrm>
            <a:off x="152400" y="5410200"/>
            <a:ext cx="89916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71842" dir="2700000" algn="ctr" rotWithShape="0">
                    <a:schemeClr val="tx1"/>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200" b="1">
                <a:solidFill>
                  <a:srgbClr val="000000"/>
                </a:solidFill>
                <a:latin typeface="Arial Narrow" pitchFamily="34" charset="0"/>
              </a:rPr>
              <a:t>The depth of the mixing layer varies considerably during the year.</a:t>
            </a:r>
            <a:r>
              <a:rPr lang="en-US" sz="2000" b="1">
                <a:solidFill>
                  <a:srgbClr val="000000"/>
                </a:solidFill>
                <a:latin typeface="Arial Narrow" pitchFamily="34" charset="0"/>
              </a:rPr>
              <a:t> </a:t>
            </a:r>
            <a:endParaRPr lang="en-US" sz="2000" b="1">
              <a:solidFill>
                <a:srgbClr val="000000"/>
              </a:solidFill>
            </a:endParaRPr>
          </a:p>
        </p:txBody>
      </p:sp>
      <p:grpSp>
        <p:nvGrpSpPr>
          <p:cNvPr id="57348" name="Group 8"/>
          <p:cNvGrpSpPr>
            <a:grpSpLocks/>
          </p:cNvGrpSpPr>
          <p:nvPr/>
        </p:nvGrpSpPr>
        <p:grpSpPr bwMode="auto">
          <a:xfrm>
            <a:off x="946150" y="1250950"/>
            <a:ext cx="7239000" cy="4083050"/>
            <a:chOff x="596" y="788"/>
            <a:chExt cx="4560" cy="2572"/>
          </a:xfrm>
        </p:grpSpPr>
        <p:pic>
          <p:nvPicPr>
            <p:cNvPr id="57349" name="Picture 13" descr="Mixing Height Seasonal Variation - 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 y="788"/>
              <a:ext cx="4560" cy="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Text Box 7"/>
            <p:cNvSpPr txBox="1">
              <a:spLocks noChangeArrowheads="1"/>
            </p:cNvSpPr>
            <p:nvPr/>
          </p:nvSpPr>
          <p:spPr bwMode="auto">
            <a:xfrm>
              <a:off x="1687" y="3100"/>
              <a:ext cx="2371" cy="23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50000"/>
                </a:lnSpc>
                <a:spcBef>
                  <a:spcPct val="50000"/>
                </a:spcBef>
              </a:pPr>
              <a:r>
                <a:rPr lang="en-US" sz="1600" b="1">
                  <a:solidFill>
                    <a:srgbClr val="000000"/>
                  </a:solidFill>
                </a:rPr>
                <a:t>Average depth of the Mixing Layer</a:t>
              </a:r>
            </a:p>
            <a:p>
              <a:pPr algn="ctr" eaLnBrk="1" hangingPunct="1">
                <a:lnSpc>
                  <a:spcPct val="50000"/>
                </a:lnSpc>
                <a:spcBef>
                  <a:spcPct val="50000"/>
                </a:spcBef>
              </a:pPr>
              <a:r>
                <a:rPr lang="en-US" sz="1000" b="1">
                  <a:solidFill>
                    <a:srgbClr val="000000"/>
                  </a:solidFill>
                </a:rPr>
                <a:t>The wildfire is at 2,500 feet ASL.</a:t>
              </a:r>
            </a:p>
          </p:txBody>
        </p:sp>
      </p:grpSp>
    </p:spTree>
    <p:extLst>
      <p:ext uri="{BB962C8B-B14F-4D97-AF65-F5344CB8AC3E}">
        <p14:creationId xmlns:p14="http://schemas.microsoft.com/office/powerpoint/2010/main" val="126050636"/>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7" descr="less dir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1603543"/>
            <a:ext cx="7248525" cy="4740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3"/>
          <p:cNvSpPr>
            <a:spLocks noGrp="1" noChangeArrowheads="1"/>
          </p:cNvSpPr>
          <p:nvPr>
            <p:ph type="body" idx="1"/>
          </p:nvPr>
        </p:nvSpPr>
        <p:spPr>
          <a:xfrm>
            <a:off x="809625" y="1676400"/>
            <a:ext cx="7772400" cy="990600"/>
          </a:xfrm>
        </p:spPr>
        <p:txBody>
          <a:bodyPr/>
          <a:lstStyle/>
          <a:p>
            <a:pPr algn="ctr" eaLnBrk="1" hangingPunct="1">
              <a:buFontTx/>
              <a:buNone/>
            </a:pPr>
            <a:r>
              <a:rPr lang="en-US" sz="2800" dirty="0">
                <a:solidFill>
                  <a:schemeClr val="bg1"/>
                </a:solidFill>
              </a:rPr>
              <a:t>Low Mixing Height means that</a:t>
            </a:r>
            <a:br>
              <a:rPr lang="en-US" sz="2800" dirty="0">
                <a:solidFill>
                  <a:schemeClr val="bg1"/>
                </a:solidFill>
              </a:rPr>
            </a:br>
            <a:r>
              <a:rPr lang="en-US" sz="2800" dirty="0">
                <a:solidFill>
                  <a:schemeClr val="bg1"/>
                </a:solidFill>
              </a:rPr>
              <a:t>smoke concentrates at low levels</a:t>
            </a:r>
          </a:p>
        </p:txBody>
      </p:sp>
      <p:sp>
        <p:nvSpPr>
          <p:cNvPr id="6" name="Rectangle 2"/>
          <p:cNvSpPr>
            <a:spLocks noGrp="1" noChangeArrowheads="1"/>
          </p:cNvSpPr>
          <p:nvPr>
            <p:ph type="title"/>
          </p:nvPr>
        </p:nvSpPr>
        <p:spPr>
          <a:xfrm>
            <a:off x="457200" y="533400"/>
            <a:ext cx="8229600" cy="1143000"/>
          </a:xfrm>
        </p:spPr>
        <p:txBody>
          <a:bodyPr/>
          <a:lstStyle/>
          <a:p>
            <a:pPr eaLnBrk="1" hangingPunct="1"/>
            <a:r>
              <a:rPr lang="en-US" dirty="0"/>
              <a:t>Visual Indicators</a:t>
            </a:r>
          </a:p>
        </p:txBody>
      </p:sp>
    </p:spTree>
    <p:extLst>
      <p:ext uri="{BB962C8B-B14F-4D97-AF65-F5344CB8AC3E}">
        <p14:creationId xmlns:p14="http://schemas.microsoft.com/office/powerpoint/2010/main" val="173235875"/>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6"/>
          <p:cNvSpPr>
            <a:spLocks noChangeArrowheads="1"/>
          </p:cNvSpPr>
          <p:nvPr/>
        </p:nvSpPr>
        <p:spPr bwMode="auto">
          <a:xfrm>
            <a:off x="1146174" y="2073275"/>
            <a:ext cx="7845426" cy="4343400"/>
          </a:xfrm>
          <a:prstGeom prst="rect">
            <a:avLst/>
          </a:prstGeom>
          <a:solidFill>
            <a:schemeClr val="bg1"/>
          </a:solidFill>
          <a:ln w="9525">
            <a:solidFill>
              <a:schemeClr val="tx1"/>
            </a:solidFill>
            <a:miter lim="800000"/>
            <a:headEnd/>
            <a:tailEnd/>
          </a:ln>
        </p:spPr>
        <p:txBody>
          <a:bodyPr wrap="none" anchor="ctr"/>
          <a:lstStyle/>
          <a:p>
            <a:endParaRPr lang="en-US" sz="1800">
              <a:solidFill>
                <a:srgbClr val="000000"/>
              </a:solidFill>
              <a:latin typeface="Arial" charset="0"/>
            </a:endParaRPr>
          </a:p>
        </p:txBody>
      </p:sp>
      <p:sp>
        <p:nvSpPr>
          <p:cNvPr id="53251" name="Rectangle 2"/>
          <p:cNvSpPr>
            <a:spLocks noGrp="1" noChangeArrowheads="1"/>
          </p:cNvSpPr>
          <p:nvPr>
            <p:ph type="title"/>
          </p:nvPr>
        </p:nvSpPr>
        <p:spPr>
          <a:xfrm>
            <a:off x="806450" y="438150"/>
            <a:ext cx="8229600" cy="1143000"/>
          </a:xfrm>
        </p:spPr>
        <p:txBody>
          <a:bodyPr/>
          <a:lstStyle/>
          <a:p>
            <a:pPr eaLnBrk="1" hangingPunct="1"/>
            <a:r>
              <a:rPr lang="en-US" dirty="0"/>
              <a:t>Transport Winds</a:t>
            </a:r>
          </a:p>
        </p:txBody>
      </p:sp>
      <p:sp>
        <p:nvSpPr>
          <p:cNvPr id="53252" name="Text Box 7"/>
          <p:cNvSpPr txBox="1">
            <a:spLocks noChangeArrowheads="1"/>
          </p:cNvSpPr>
          <p:nvPr/>
        </p:nvSpPr>
        <p:spPr bwMode="auto">
          <a:xfrm>
            <a:off x="3940175" y="6019800"/>
            <a:ext cx="1722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a:solidFill>
                  <a:srgbClr val="000000"/>
                </a:solidFill>
                <a:latin typeface="Arial" charset="0"/>
              </a:rPr>
              <a:t>Temperature</a:t>
            </a:r>
          </a:p>
        </p:txBody>
      </p:sp>
      <p:sp>
        <p:nvSpPr>
          <p:cNvPr id="53253" name="Text Box 8"/>
          <p:cNvSpPr txBox="1">
            <a:spLocks noChangeArrowheads="1"/>
          </p:cNvSpPr>
          <p:nvPr/>
        </p:nvSpPr>
        <p:spPr bwMode="auto">
          <a:xfrm rot="-5400000">
            <a:off x="1119981" y="3674269"/>
            <a:ext cx="1128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a:solidFill>
                  <a:srgbClr val="000000"/>
                </a:solidFill>
                <a:latin typeface="Arial" charset="0"/>
              </a:rPr>
              <a:t>Altitude</a:t>
            </a:r>
          </a:p>
        </p:txBody>
      </p:sp>
      <p:sp>
        <p:nvSpPr>
          <p:cNvPr id="53254" name="Line 9"/>
          <p:cNvSpPr>
            <a:spLocks noChangeShapeType="1"/>
          </p:cNvSpPr>
          <p:nvPr/>
        </p:nvSpPr>
        <p:spPr bwMode="auto">
          <a:xfrm flipV="1">
            <a:off x="1731963" y="2598738"/>
            <a:ext cx="0" cy="6921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53255" name="Line 10"/>
          <p:cNvSpPr>
            <a:spLocks noChangeShapeType="1"/>
          </p:cNvSpPr>
          <p:nvPr/>
        </p:nvSpPr>
        <p:spPr bwMode="auto">
          <a:xfrm flipV="1">
            <a:off x="5780088" y="6232525"/>
            <a:ext cx="85883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53256" name="Rectangle 11"/>
          <p:cNvSpPr>
            <a:spLocks noChangeArrowheads="1"/>
          </p:cNvSpPr>
          <p:nvPr/>
        </p:nvSpPr>
        <p:spPr bwMode="auto">
          <a:xfrm>
            <a:off x="2111375" y="4906963"/>
            <a:ext cx="2503488" cy="1012825"/>
          </a:xfrm>
          <a:prstGeom prst="rect">
            <a:avLst/>
          </a:prstGeom>
          <a:gradFill rotWithShape="0">
            <a:gsLst>
              <a:gs pos="0">
                <a:srgbClr val="C2AD99"/>
              </a:gs>
              <a:gs pos="100000">
                <a:srgbClr val="6633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800">
              <a:solidFill>
                <a:srgbClr val="000000"/>
              </a:solidFill>
              <a:latin typeface="Arial" charset="0"/>
            </a:endParaRPr>
          </a:p>
        </p:txBody>
      </p:sp>
      <p:grpSp>
        <p:nvGrpSpPr>
          <p:cNvPr id="53257" name="Group 12"/>
          <p:cNvGrpSpPr>
            <a:grpSpLocks/>
          </p:cNvGrpSpPr>
          <p:nvPr/>
        </p:nvGrpSpPr>
        <p:grpSpPr bwMode="auto">
          <a:xfrm>
            <a:off x="2897188" y="2598738"/>
            <a:ext cx="1165225" cy="3324225"/>
            <a:chOff x="2064" y="1392"/>
            <a:chExt cx="672" cy="2334"/>
          </a:xfrm>
        </p:grpSpPr>
        <p:sp>
          <p:nvSpPr>
            <p:cNvPr id="53269" name="Line 13"/>
            <p:cNvSpPr>
              <a:spLocks noChangeShapeType="1"/>
            </p:cNvSpPr>
            <p:nvPr/>
          </p:nvSpPr>
          <p:spPr bwMode="auto">
            <a:xfrm>
              <a:off x="2064" y="1392"/>
              <a:ext cx="672" cy="993"/>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53270" name="Line 14"/>
            <p:cNvSpPr>
              <a:spLocks noChangeShapeType="1"/>
            </p:cNvSpPr>
            <p:nvPr/>
          </p:nvSpPr>
          <p:spPr bwMode="auto">
            <a:xfrm flipH="1">
              <a:off x="2208" y="2385"/>
              <a:ext cx="528" cy="645"/>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53271" name="Line 15"/>
            <p:cNvSpPr>
              <a:spLocks noChangeShapeType="1"/>
            </p:cNvSpPr>
            <p:nvPr/>
          </p:nvSpPr>
          <p:spPr bwMode="auto">
            <a:xfrm>
              <a:off x="2208" y="3030"/>
              <a:ext cx="528" cy="696"/>
            </a:xfrm>
            <a:prstGeom prst="line">
              <a:avLst/>
            </a:prstGeom>
            <a:noFill/>
            <a:ln w="38100">
              <a:solidFill>
                <a:srgbClr val="CC0000"/>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grpSp>
      <p:sp>
        <p:nvSpPr>
          <p:cNvPr id="53258" name="Text Box 16"/>
          <p:cNvSpPr txBox="1">
            <a:spLocks noChangeArrowheads="1"/>
          </p:cNvSpPr>
          <p:nvPr/>
        </p:nvSpPr>
        <p:spPr bwMode="auto">
          <a:xfrm>
            <a:off x="2329657" y="5135562"/>
            <a:ext cx="9874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dirty="0">
                <a:solidFill>
                  <a:srgbClr val="FFFF66"/>
                </a:solidFill>
                <a:latin typeface="Arial" charset="0"/>
              </a:rPr>
              <a:t>Mixing</a:t>
            </a:r>
          </a:p>
          <a:p>
            <a:pPr>
              <a:lnSpc>
                <a:spcPct val="80000"/>
              </a:lnSpc>
            </a:pPr>
            <a:r>
              <a:rPr lang="en-US" sz="2000" b="1" dirty="0">
                <a:solidFill>
                  <a:srgbClr val="FFFF66"/>
                </a:solidFill>
                <a:latin typeface="Arial" charset="0"/>
              </a:rPr>
              <a:t>layer</a:t>
            </a:r>
          </a:p>
        </p:txBody>
      </p:sp>
      <p:sp>
        <p:nvSpPr>
          <p:cNvPr id="53259" name="Rectangle 18"/>
          <p:cNvSpPr>
            <a:spLocks noChangeArrowheads="1"/>
          </p:cNvSpPr>
          <p:nvPr/>
        </p:nvSpPr>
        <p:spPr bwMode="auto">
          <a:xfrm>
            <a:off x="4921250" y="4800600"/>
            <a:ext cx="1289050" cy="11445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800">
              <a:solidFill>
                <a:srgbClr val="000000"/>
              </a:solidFill>
              <a:latin typeface="Arial" charset="0"/>
            </a:endParaRPr>
          </a:p>
        </p:txBody>
      </p:sp>
      <p:sp>
        <p:nvSpPr>
          <p:cNvPr id="53260" name="Text Box 19"/>
          <p:cNvSpPr txBox="1">
            <a:spLocks noChangeArrowheads="1"/>
          </p:cNvSpPr>
          <p:nvPr/>
        </p:nvSpPr>
        <p:spPr bwMode="auto">
          <a:xfrm>
            <a:off x="4932363" y="4022725"/>
            <a:ext cx="127793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120000"/>
              </a:lnSpc>
            </a:pPr>
            <a:r>
              <a:rPr lang="en-US" sz="2000" b="1" dirty="0">
                <a:solidFill>
                  <a:srgbClr val="000000"/>
                </a:solidFill>
                <a:latin typeface="Arial" charset="0"/>
              </a:rPr>
              <a:t>310 @ 40</a:t>
            </a:r>
          </a:p>
          <a:p>
            <a:pPr>
              <a:lnSpc>
                <a:spcPct val="120000"/>
              </a:lnSpc>
            </a:pPr>
            <a:r>
              <a:rPr lang="en-US" sz="2000" b="1" dirty="0">
                <a:solidFill>
                  <a:srgbClr val="000000"/>
                </a:solidFill>
                <a:latin typeface="Arial" charset="0"/>
              </a:rPr>
              <a:t>330 @ 25</a:t>
            </a:r>
          </a:p>
          <a:p>
            <a:pPr>
              <a:lnSpc>
                <a:spcPct val="120000"/>
              </a:lnSpc>
            </a:pPr>
            <a:r>
              <a:rPr lang="en-US" sz="2000" b="1" dirty="0">
                <a:solidFill>
                  <a:srgbClr val="000000"/>
                </a:solidFill>
                <a:latin typeface="Arial" charset="0"/>
              </a:rPr>
              <a:t>270 @ 10</a:t>
            </a:r>
          </a:p>
          <a:p>
            <a:pPr>
              <a:lnSpc>
                <a:spcPct val="120000"/>
              </a:lnSpc>
            </a:pPr>
            <a:r>
              <a:rPr lang="en-US" sz="2000" b="1" dirty="0">
                <a:solidFill>
                  <a:srgbClr val="000000"/>
                </a:solidFill>
                <a:latin typeface="Arial" charset="0"/>
              </a:rPr>
              <a:t>250 @ 15</a:t>
            </a:r>
          </a:p>
          <a:p>
            <a:pPr>
              <a:lnSpc>
                <a:spcPct val="120000"/>
              </a:lnSpc>
            </a:pPr>
            <a:r>
              <a:rPr lang="en-US" sz="2000" b="1" dirty="0">
                <a:solidFill>
                  <a:srgbClr val="000000"/>
                </a:solidFill>
                <a:latin typeface="Arial" charset="0"/>
              </a:rPr>
              <a:t>230 @ 10</a:t>
            </a:r>
          </a:p>
        </p:txBody>
      </p:sp>
      <p:sp>
        <p:nvSpPr>
          <p:cNvPr id="53261" name="Text Box 20"/>
          <p:cNvSpPr txBox="1">
            <a:spLocks noChangeArrowheads="1"/>
          </p:cNvSpPr>
          <p:nvPr/>
        </p:nvSpPr>
        <p:spPr bwMode="auto">
          <a:xfrm>
            <a:off x="6793099" y="5216673"/>
            <a:ext cx="12779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2000" b="1" dirty="0">
                <a:solidFill>
                  <a:srgbClr val="3333FF"/>
                </a:solidFill>
                <a:latin typeface="Arial" charset="0"/>
              </a:rPr>
              <a:t>250 @ 12</a:t>
            </a:r>
          </a:p>
        </p:txBody>
      </p:sp>
      <p:sp>
        <p:nvSpPr>
          <p:cNvPr id="53263" name="Rectangle 22"/>
          <p:cNvSpPr>
            <a:spLocks noChangeArrowheads="1"/>
          </p:cNvSpPr>
          <p:nvPr/>
        </p:nvSpPr>
        <p:spPr bwMode="auto">
          <a:xfrm>
            <a:off x="6232293" y="4906963"/>
            <a:ext cx="2837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1600" b="1" dirty="0">
                <a:solidFill>
                  <a:srgbClr val="333399"/>
                </a:solidFill>
                <a:latin typeface="Arial" charset="0"/>
              </a:rPr>
              <a:t>Average = Transport Winds</a:t>
            </a:r>
          </a:p>
        </p:txBody>
      </p:sp>
      <p:sp>
        <p:nvSpPr>
          <p:cNvPr id="53264" name="Rectangle 23"/>
          <p:cNvSpPr>
            <a:spLocks noChangeArrowheads="1"/>
          </p:cNvSpPr>
          <p:nvPr/>
        </p:nvSpPr>
        <p:spPr bwMode="auto">
          <a:xfrm>
            <a:off x="4297362" y="3717924"/>
            <a:ext cx="24192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2000" b="1" dirty="0">
                <a:solidFill>
                  <a:srgbClr val="333399"/>
                </a:solidFill>
                <a:latin typeface="Arial" charset="0"/>
              </a:rPr>
              <a:t>Direction    Speed</a:t>
            </a:r>
          </a:p>
        </p:txBody>
      </p:sp>
      <p:sp>
        <p:nvSpPr>
          <p:cNvPr id="53265" name="Rectangle 24"/>
          <p:cNvSpPr>
            <a:spLocks noChangeArrowheads="1"/>
          </p:cNvSpPr>
          <p:nvPr/>
        </p:nvSpPr>
        <p:spPr bwMode="auto">
          <a:xfrm>
            <a:off x="2180874" y="3672651"/>
            <a:ext cx="178946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2000" b="1" dirty="0">
                <a:solidFill>
                  <a:srgbClr val="CC0000"/>
                </a:solidFill>
                <a:latin typeface="Arial" charset="0"/>
              </a:rPr>
              <a:t>Temperature </a:t>
            </a:r>
          </a:p>
        </p:txBody>
      </p:sp>
      <p:grpSp>
        <p:nvGrpSpPr>
          <p:cNvPr id="53266" name="Group 4"/>
          <p:cNvGrpSpPr>
            <a:grpSpLocks/>
          </p:cNvGrpSpPr>
          <p:nvPr/>
        </p:nvGrpSpPr>
        <p:grpSpPr bwMode="auto">
          <a:xfrm>
            <a:off x="2095500" y="2133600"/>
            <a:ext cx="5033963" cy="3811588"/>
            <a:chOff x="480" y="384"/>
            <a:chExt cx="4608" cy="3504"/>
          </a:xfrm>
        </p:grpSpPr>
        <p:sp>
          <p:nvSpPr>
            <p:cNvPr id="53267" name="Line 5"/>
            <p:cNvSpPr>
              <a:spLocks noChangeShapeType="1"/>
            </p:cNvSpPr>
            <p:nvPr/>
          </p:nvSpPr>
          <p:spPr bwMode="auto">
            <a:xfrm>
              <a:off x="480" y="384"/>
              <a:ext cx="0" cy="350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sp>
          <p:nvSpPr>
            <p:cNvPr id="53268" name="Line 6"/>
            <p:cNvSpPr>
              <a:spLocks noChangeShapeType="1"/>
            </p:cNvSpPr>
            <p:nvPr/>
          </p:nvSpPr>
          <p:spPr bwMode="auto">
            <a:xfrm>
              <a:off x="480" y="3888"/>
              <a:ext cx="4608"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800">
                <a:solidFill>
                  <a:srgbClr val="000000"/>
                </a:solidFill>
                <a:latin typeface="Arial" charset="0"/>
              </a:endParaRPr>
            </a:p>
          </p:txBody>
        </p:sp>
      </p:grpSp>
      <p:sp>
        <p:nvSpPr>
          <p:cNvPr id="2" name="TextBox 1"/>
          <p:cNvSpPr txBox="1"/>
          <p:nvPr/>
        </p:nvSpPr>
        <p:spPr>
          <a:xfrm>
            <a:off x="2095499" y="1353919"/>
            <a:ext cx="6576447" cy="646331"/>
          </a:xfrm>
          <a:prstGeom prst="rect">
            <a:avLst/>
          </a:prstGeom>
          <a:noFill/>
        </p:spPr>
        <p:txBody>
          <a:bodyPr wrap="square" rtlCol="0">
            <a:spAutoFit/>
          </a:bodyPr>
          <a:lstStyle/>
          <a:p>
            <a:r>
              <a:rPr lang="en-US" sz="1800" dirty="0">
                <a:solidFill>
                  <a:srgbClr val="000000"/>
                </a:solidFill>
                <a:latin typeface="Arial" charset="0"/>
              </a:rPr>
              <a:t>Average Winds (direction and speed) in the Mixed Layer; represent net effect of winds that work to move smoke</a:t>
            </a:r>
          </a:p>
        </p:txBody>
      </p:sp>
      <p:sp>
        <p:nvSpPr>
          <p:cNvPr id="25" name="Text Box 8"/>
          <p:cNvSpPr txBox="1">
            <a:spLocks noChangeArrowheads="1"/>
          </p:cNvSpPr>
          <p:nvPr/>
        </p:nvSpPr>
        <p:spPr bwMode="auto">
          <a:xfrm>
            <a:off x="255587" y="1446101"/>
            <a:ext cx="1781175" cy="461963"/>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b="1" dirty="0">
                <a:solidFill>
                  <a:srgbClr val="FFFFFF"/>
                </a:solidFill>
              </a:rPr>
              <a:t>Definition:</a:t>
            </a:r>
          </a:p>
        </p:txBody>
      </p:sp>
    </p:spTree>
    <p:extLst>
      <p:ext uri="{BB962C8B-B14F-4D97-AF65-F5344CB8AC3E}">
        <p14:creationId xmlns:p14="http://schemas.microsoft.com/office/powerpoint/2010/main" val="15654359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264"/>
                                        </p:tgtEl>
                                        <p:attrNameLst>
                                          <p:attrName>style.visibility</p:attrName>
                                        </p:attrNameLst>
                                      </p:cBhvr>
                                      <p:to>
                                        <p:strVal val="visible"/>
                                      </p:to>
                                    </p:set>
                                    <p:anim calcmode="lin" valueType="num">
                                      <p:cBhvr additive="base">
                                        <p:cTn id="7" dur="500" fill="hold"/>
                                        <p:tgtEl>
                                          <p:spTgt spid="53264"/>
                                        </p:tgtEl>
                                        <p:attrNameLst>
                                          <p:attrName>ppt_x</p:attrName>
                                        </p:attrNameLst>
                                      </p:cBhvr>
                                      <p:tavLst>
                                        <p:tav tm="0">
                                          <p:val>
                                            <p:strVal val="#ppt_x"/>
                                          </p:val>
                                        </p:tav>
                                        <p:tav tm="100000">
                                          <p:val>
                                            <p:strVal val="#ppt_x"/>
                                          </p:val>
                                        </p:tav>
                                      </p:tavLst>
                                    </p:anim>
                                    <p:anim calcmode="lin" valueType="num">
                                      <p:cBhvr additive="base">
                                        <p:cTn id="8" dur="500" fill="hold"/>
                                        <p:tgtEl>
                                          <p:spTgt spid="5326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3260"/>
                                        </p:tgtEl>
                                        <p:attrNameLst>
                                          <p:attrName>style.visibility</p:attrName>
                                        </p:attrNameLst>
                                      </p:cBhvr>
                                      <p:to>
                                        <p:strVal val="visible"/>
                                      </p:to>
                                    </p:set>
                                    <p:anim calcmode="lin" valueType="num">
                                      <p:cBhvr additive="base">
                                        <p:cTn id="11" dur="500" fill="hold"/>
                                        <p:tgtEl>
                                          <p:spTgt spid="53260"/>
                                        </p:tgtEl>
                                        <p:attrNameLst>
                                          <p:attrName>ppt_x</p:attrName>
                                        </p:attrNameLst>
                                      </p:cBhvr>
                                      <p:tavLst>
                                        <p:tav tm="0">
                                          <p:val>
                                            <p:strVal val="#ppt_x"/>
                                          </p:val>
                                        </p:tav>
                                        <p:tav tm="100000">
                                          <p:val>
                                            <p:strVal val="#ppt_x"/>
                                          </p:val>
                                        </p:tav>
                                      </p:tavLst>
                                    </p:anim>
                                    <p:anim calcmode="lin" valueType="num">
                                      <p:cBhvr additive="base">
                                        <p:cTn id="12" dur="500" fill="hold"/>
                                        <p:tgtEl>
                                          <p:spTgt spid="5326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3259"/>
                                        </p:tgtEl>
                                        <p:attrNameLst>
                                          <p:attrName>style.visibility</p:attrName>
                                        </p:attrNameLst>
                                      </p:cBhvr>
                                      <p:to>
                                        <p:strVal val="visible"/>
                                      </p:to>
                                    </p:set>
                                    <p:anim calcmode="lin" valueType="num">
                                      <p:cBhvr additive="base">
                                        <p:cTn id="17" dur="500" fill="hold"/>
                                        <p:tgtEl>
                                          <p:spTgt spid="53259"/>
                                        </p:tgtEl>
                                        <p:attrNameLst>
                                          <p:attrName>ppt_x</p:attrName>
                                        </p:attrNameLst>
                                      </p:cBhvr>
                                      <p:tavLst>
                                        <p:tav tm="0">
                                          <p:val>
                                            <p:strVal val="#ppt_x"/>
                                          </p:val>
                                        </p:tav>
                                        <p:tav tm="100000">
                                          <p:val>
                                            <p:strVal val="#ppt_x"/>
                                          </p:val>
                                        </p:tav>
                                      </p:tavLst>
                                    </p:anim>
                                    <p:anim calcmode="lin" valueType="num">
                                      <p:cBhvr additive="base">
                                        <p:cTn id="18" dur="500" fill="hold"/>
                                        <p:tgtEl>
                                          <p:spTgt spid="5325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3263"/>
                                        </p:tgtEl>
                                        <p:attrNameLst>
                                          <p:attrName>style.visibility</p:attrName>
                                        </p:attrNameLst>
                                      </p:cBhvr>
                                      <p:to>
                                        <p:strVal val="visible"/>
                                      </p:to>
                                    </p:set>
                                    <p:anim calcmode="lin" valueType="num">
                                      <p:cBhvr additive="base">
                                        <p:cTn id="23" dur="500" fill="hold"/>
                                        <p:tgtEl>
                                          <p:spTgt spid="53263"/>
                                        </p:tgtEl>
                                        <p:attrNameLst>
                                          <p:attrName>ppt_x</p:attrName>
                                        </p:attrNameLst>
                                      </p:cBhvr>
                                      <p:tavLst>
                                        <p:tav tm="0">
                                          <p:val>
                                            <p:strVal val="#ppt_x"/>
                                          </p:val>
                                        </p:tav>
                                        <p:tav tm="100000">
                                          <p:val>
                                            <p:strVal val="#ppt_x"/>
                                          </p:val>
                                        </p:tav>
                                      </p:tavLst>
                                    </p:anim>
                                    <p:anim calcmode="lin" valueType="num">
                                      <p:cBhvr additive="base">
                                        <p:cTn id="24" dur="500" fill="hold"/>
                                        <p:tgtEl>
                                          <p:spTgt spid="5326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3261"/>
                                        </p:tgtEl>
                                        <p:attrNameLst>
                                          <p:attrName>style.visibility</p:attrName>
                                        </p:attrNameLst>
                                      </p:cBhvr>
                                      <p:to>
                                        <p:strVal val="visible"/>
                                      </p:to>
                                    </p:set>
                                    <p:anim calcmode="lin" valueType="num">
                                      <p:cBhvr additive="base">
                                        <p:cTn id="27" dur="500" fill="hold"/>
                                        <p:tgtEl>
                                          <p:spTgt spid="53261"/>
                                        </p:tgtEl>
                                        <p:attrNameLst>
                                          <p:attrName>ppt_x</p:attrName>
                                        </p:attrNameLst>
                                      </p:cBhvr>
                                      <p:tavLst>
                                        <p:tav tm="0">
                                          <p:val>
                                            <p:strVal val="#ppt_x"/>
                                          </p:val>
                                        </p:tav>
                                        <p:tav tm="100000">
                                          <p:val>
                                            <p:strVal val="#ppt_x"/>
                                          </p:val>
                                        </p:tav>
                                      </p:tavLst>
                                    </p:anim>
                                    <p:anim calcmode="lin" valueType="num">
                                      <p:cBhvr additive="base">
                                        <p:cTn id="28" dur="500" fill="hold"/>
                                        <p:tgtEl>
                                          <p:spTgt spid="532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9" grpId="0" animBg="1"/>
      <p:bldP spid="53260" grpId="0"/>
      <p:bldP spid="53261" grpId="0"/>
      <p:bldP spid="53263" grpId="0"/>
      <p:bldP spid="5326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7" descr="wind disper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5" y="1587499"/>
            <a:ext cx="7581900" cy="504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6"/>
          <p:cNvSpPr>
            <a:spLocks noGrp="1" noChangeArrowheads="1"/>
          </p:cNvSpPr>
          <p:nvPr>
            <p:ph type="title"/>
          </p:nvPr>
        </p:nvSpPr>
        <p:spPr>
          <a:xfrm>
            <a:off x="685800" y="542925"/>
            <a:ext cx="7772400" cy="838200"/>
          </a:xfrm>
          <a:noFill/>
        </p:spPr>
        <p:txBody>
          <a:bodyPr/>
          <a:lstStyle/>
          <a:p>
            <a:r>
              <a:rPr lang="en-US" sz="3200"/>
              <a:t>The stronger the winds </a:t>
            </a:r>
            <a:br>
              <a:rPr lang="en-US" sz="3200"/>
            </a:br>
            <a:r>
              <a:rPr lang="en-US" sz="3200"/>
              <a:t>The better the dispersion</a:t>
            </a:r>
          </a:p>
        </p:txBody>
      </p:sp>
    </p:spTree>
    <p:extLst>
      <p:ext uri="{BB962C8B-B14F-4D97-AF65-F5344CB8AC3E}">
        <p14:creationId xmlns:p14="http://schemas.microsoft.com/office/powerpoint/2010/main" val="1511931140"/>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7" descr="LoopingCo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 y="0"/>
            <a:ext cx="9258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2"/>
          <p:cNvSpPr>
            <a:spLocks noGrp="1" noChangeArrowheads="1"/>
          </p:cNvSpPr>
          <p:nvPr>
            <p:ph type="title"/>
          </p:nvPr>
        </p:nvSpPr>
        <p:spPr>
          <a:xfrm>
            <a:off x="685800" y="76200"/>
            <a:ext cx="7772400" cy="838200"/>
          </a:xfrm>
        </p:spPr>
        <p:txBody>
          <a:bodyPr/>
          <a:lstStyle/>
          <a:p>
            <a:pPr eaLnBrk="1" hangingPunct="1"/>
            <a:r>
              <a:rPr lang="en-US">
                <a:solidFill>
                  <a:schemeClr val="bg1"/>
                </a:solidFill>
              </a:rPr>
              <a:t>Dispersion</a:t>
            </a:r>
          </a:p>
        </p:txBody>
      </p:sp>
      <p:sp>
        <p:nvSpPr>
          <p:cNvPr id="59396" name="Rectangle 4"/>
          <p:cNvSpPr>
            <a:spLocks noGrp="1" noChangeArrowheads="1"/>
          </p:cNvSpPr>
          <p:nvPr>
            <p:ph type="body" idx="1"/>
          </p:nvPr>
        </p:nvSpPr>
        <p:spPr>
          <a:xfrm>
            <a:off x="838200" y="3200400"/>
            <a:ext cx="7772400" cy="457200"/>
          </a:xfrm>
        </p:spPr>
        <p:txBody>
          <a:bodyPr/>
          <a:lstStyle/>
          <a:p>
            <a:pPr eaLnBrk="1" hangingPunct="1">
              <a:buFontTx/>
              <a:buNone/>
            </a:pPr>
            <a:r>
              <a:rPr lang="en-US" sz="2400">
                <a:solidFill>
                  <a:schemeClr val="bg1"/>
                </a:solidFill>
              </a:rPr>
              <a:t>Unstable lapse rate (looping)</a:t>
            </a:r>
          </a:p>
        </p:txBody>
      </p:sp>
      <p:sp>
        <p:nvSpPr>
          <p:cNvPr id="59397" name="Rectangle 6"/>
          <p:cNvSpPr>
            <a:spLocks noChangeArrowheads="1"/>
          </p:cNvSpPr>
          <p:nvPr/>
        </p:nvSpPr>
        <p:spPr bwMode="auto">
          <a:xfrm>
            <a:off x="838200" y="61722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sz="1800" b="1">
                <a:solidFill>
                  <a:srgbClr val="FFFFFF"/>
                </a:solidFill>
                <a:latin typeface="Arial" charset="0"/>
              </a:rPr>
              <a:t>Stable lapse rate (coning)</a:t>
            </a:r>
          </a:p>
        </p:txBody>
      </p:sp>
    </p:spTree>
    <p:extLst>
      <p:ext uri="{BB962C8B-B14F-4D97-AF65-F5344CB8AC3E}">
        <p14:creationId xmlns:p14="http://schemas.microsoft.com/office/powerpoint/2010/main" val="1531990332"/>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57175" y="2266950"/>
            <a:ext cx="8763000"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000066"/>
                </a:solidFill>
                <a:latin typeface="+mj-lt"/>
                <a:ea typeface="+mj-ea"/>
                <a:cs typeface="+mj-cs"/>
              </a:defRPr>
            </a:lvl1pPr>
            <a:lvl2pPr algn="ctr" rtl="0" eaLnBrk="0" fontAlgn="base" hangingPunct="0">
              <a:spcBef>
                <a:spcPct val="0"/>
              </a:spcBef>
              <a:spcAft>
                <a:spcPct val="0"/>
              </a:spcAft>
              <a:defRPr sz="4000" b="1">
                <a:solidFill>
                  <a:srgbClr val="000066"/>
                </a:solidFill>
                <a:latin typeface="Verdana" pitchFamily="34" charset="0"/>
              </a:defRPr>
            </a:lvl2pPr>
            <a:lvl3pPr algn="ctr" rtl="0" eaLnBrk="0" fontAlgn="base" hangingPunct="0">
              <a:spcBef>
                <a:spcPct val="0"/>
              </a:spcBef>
              <a:spcAft>
                <a:spcPct val="0"/>
              </a:spcAft>
              <a:defRPr sz="4000" b="1">
                <a:solidFill>
                  <a:srgbClr val="000066"/>
                </a:solidFill>
                <a:latin typeface="Verdana" pitchFamily="34" charset="0"/>
              </a:defRPr>
            </a:lvl3pPr>
            <a:lvl4pPr algn="ctr" rtl="0" eaLnBrk="0" fontAlgn="base" hangingPunct="0">
              <a:spcBef>
                <a:spcPct val="0"/>
              </a:spcBef>
              <a:spcAft>
                <a:spcPct val="0"/>
              </a:spcAft>
              <a:defRPr sz="4000" b="1">
                <a:solidFill>
                  <a:srgbClr val="000066"/>
                </a:solidFill>
                <a:latin typeface="Verdana" pitchFamily="34" charset="0"/>
              </a:defRPr>
            </a:lvl4pPr>
            <a:lvl5pPr algn="ctr" rtl="0" eaLnBrk="0" fontAlgn="base" hangingPunct="0">
              <a:spcBef>
                <a:spcPct val="0"/>
              </a:spcBef>
              <a:spcAft>
                <a:spcPct val="0"/>
              </a:spcAft>
              <a:defRPr sz="4000" b="1">
                <a:solidFill>
                  <a:srgbClr val="000066"/>
                </a:solidFill>
                <a:latin typeface="Verdana" pitchFamily="34" charset="0"/>
              </a:defRPr>
            </a:lvl5pPr>
            <a:lvl6pPr marL="457200" algn="ctr" rtl="0" fontAlgn="base">
              <a:spcBef>
                <a:spcPct val="0"/>
              </a:spcBef>
              <a:spcAft>
                <a:spcPct val="0"/>
              </a:spcAft>
              <a:defRPr sz="4000" b="1">
                <a:solidFill>
                  <a:srgbClr val="000066"/>
                </a:solidFill>
                <a:latin typeface="Verdana" pitchFamily="34" charset="0"/>
              </a:defRPr>
            </a:lvl6pPr>
            <a:lvl7pPr marL="914400" algn="ctr" rtl="0" fontAlgn="base">
              <a:spcBef>
                <a:spcPct val="0"/>
              </a:spcBef>
              <a:spcAft>
                <a:spcPct val="0"/>
              </a:spcAft>
              <a:defRPr sz="4000" b="1">
                <a:solidFill>
                  <a:srgbClr val="000066"/>
                </a:solidFill>
                <a:latin typeface="Verdana" pitchFamily="34" charset="0"/>
              </a:defRPr>
            </a:lvl7pPr>
            <a:lvl8pPr marL="1371600" algn="ctr" rtl="0" fontAlgn="base">
              <a:spcBef>
                <a:spcPct val="0"/>
              </a:spcBef>
              <a:spcAft>
                <a:spcPct val="0"/>
              </a:spcAft>
              <a:defRPr sz="4000" b="1">
                <a:solidFill>
                  <a:srgbClr val="000066"/>
                </a:solidFill>
                <a:latin typeface="Verdana" pitchFamily="34" charset="0"/>
              </a:defRPr>
            </a:lvl8pPr>
            <a:lvl9pPr marL="1828800" algn="ctr" rtl="0" fontAlgn="base">
              <a:spcBef>
                <a:spcPct val="0"/>
              </a:spcBef>
              <a:spcAft>
                <a:spcPct val="0"/>
              </a:spcAft>
              <a:defRPr sz="4000" b="1">
                <a:solidFill>
                  <a:srgbClr val="000066"/>
                </a:solidFill>
                <a:latin typeface="Verdana" pitchFamily="34" charset="0"/>
              </a:defRPr>
            </a:lvl9pPr>
          </a:lstStyle>
          <a:p>
            <a:pPr eaLnBrk="1" hangingPunct="1"/>
            <a:r>
              <a:rPr lang="en-US" sz="4400" dirty="0"/>
              <a:t>Weather and Smoke </a:t>
            </a:r>
            <a:br>
              <a:rPr lang="en-US" sz="4400" dirty="0"/>
            </a:br>
            <a:r>
              <a:rPr lang="en-US" sz="4400" dirty="0"/>
              <a:t>Management Forecasts</a:t>
            </a:r>
            <a:endParaRPr lang="en-US" sz="4400" dirty="0">
              <a:solidFill>
                <a:srgbClr val="009999"/>
              </a:solidFill>
            </a:endParaRPr>
          </a:p>
        </p:txBody>
      </p:sp>
      <p:pic>
        <p:nvPicPr>
          <p:cNvPr id="5" name="Picture 9" descr="nwslogo100dpi_yellow_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9813" y="4962078"/>
            <a:ext cx="1363696" cy="1327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NOAA_t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916" y="4657725"/>
            <a:ext cx="1399410" cy="1403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1228945"/>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823" t="14166" r="21511" b="8519"/>
          <a:stretch/>
        </p:blipFill>
        <p:spPr bwMode="auto">
          <a:xfrm>
            <a:off x="359995" y="1529689"/>
            <a:ext cx="4961617" cy="41763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title"/>
          </p:nvPr>
        </p:nvSpPr>
        <p:spPr>
          <a:xfrm>
            <a:off x="228600" y="161925"/>
            <a:ext cx="8763000" cy="1143000"/>
          </a:xfrm>
        </p:spPr>
        <p:txBody>
          <a:bodyPr/>
          <a:lstStyle/>
          <a:p>
            <a:pPr eaLnBrk="1" hangingPunct="1"/>
            <a:r>
              <a:rPr lang="en-US" sz="2800" dirty="0"/>
              <a:t>Weather and Smoke </a:t>
            </a:r>
            <a:r>
              <a:rPr lang="en-US" sz="2800" dirty="0" err="1"/>
              <a:t>Mgmt</a:t>
            </a:r>
            <a:r>
              <a:rPr lang="en-US" sz="2800" dirty="0"/>
              <a:t> Forecasts.</a:t>
            </a:r>
            <a:endParaRPr lang="en-US" sz="2800" dirty="0">
              <a:solidFill>
                <a:schemeClr val="hlink"/>
              </a:solidFill>
            </a:endParaRPr>
          </a:p>
        </p:txBody>
      </p:sp>
      <p:sp>
        <p:nvSpPr>
          <p:cNvPr id="76803" name="Rectangle 3"/>
          <p:cNvSpPr>
            <a:spLocks noGrp="1" noChangeArrowheads="1"/>
          </p:cNvSpPr>
          <p:nvPr>
            <p:ph type="body" idx="1"/>
          </p:nvPr>
        </p:nvSpPr>
        <p:spPr>
          <a:xfrm>
            <a:off x="1336421" y="5791200"/>
            <a:ext cx="6898313" cy="919163"/>
          </a:xfrm>
        </p:spPr>
        <p:txBody>
          <a:bodyPr/>
          <a:lstStyle/>
          <a:p>
            <a:pPr marL="0" indent="0" algn="ctr" eaLnBrk="1" hangingPunct="1">
              <a:spcAft>
                <a:spcPct val="40000"/>
              </a:spcAft>
              <a:buNone/>
            </a:pPr>
            <a:r>
              <a:rPr lang="en-US" sz="2400" dirty="0"/>
              <a:t>NWS general, spot and point forecasts provide </a:t>
            </a:r>
            <a:r>
              <a:rPr lang="en-US" sz="2400" u="sng" dirty="0">
                <a:solidFill>
                  <a:srgbClr val="FF0000"/>
                </a:solidFill>
              </a:rPr>
              <a:t>operational</a:t>
            </a:r>
            <a:r>
              <a:rPr lang="en-US" sz="2400" dirty="0"/>
              <a:t> weather information.</a:t>
            </a:r>
          </a:p>
        </p:txBody>
      </p:sp>
      <p:pic>
        <p:nvPicPr>
          <p:cNvPr id="4" name="Picture 9" descr="nwslogo100dpi_yellow_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21987" y="5734625"/>
            <a:ext cx="746772" cy="727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OAA_t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291" y="5791200"/>
            <a:ext cx="576359"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429486" y="944774"/>
            <a:ext cx="2712184" cy="461665"/>
          </a:xfrm>
          <a:prstGeom prst="rect">
            <a:avLst/>
          </a:prstGeom>
          <a:solidFill>
            <a:schemeClr val="accent6">
              <a:lumMod val="40000"/>
              <a:lumOff val="60000"/>
              <a:alpha val="56000"/>
            </a:schemeClr>
          </a:solidFill>
        </p:spPr>
        <p:txBody>
          <a:bodyPr wrap="square" rtlCol="0">
            <a:spAutoFit/>
          </a:bodyPr>
          <a:lstStyle/>
          <a:p>
            <a:r>
              <a:rPr lang="en-US" dirty="0">
                <a:solidFill>
                  <a:srgbClr val="000000"/>
                </a:solidFill>
                <a:latin typeface="Arial" charset="0"/>
              </a:rPr>
              <a:t>www.Weather.gov</a:t>
            </a:r>
          </a:p>
        </p:txBody>
      </p:sp>
      <p:pic>
        <p:nvPicPr>
          <p:cNvPr id="130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2084" t="14153" r="26302" b="14259"/>
          <a:stretch/>
        </p:blipFill>
        <p:spPr bwMode="auto">
          <a:xfrm>
            <a:off x="4280543" y="1741363"/>
            <a:ext cx="4156024" cy="402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7021529" y="4846322"/>
            <a:ext cx="1120756" cy="1251515"/>
          </a:xfrm>
          <a:prstGeom prst="ellipse">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0376290"/>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amanda\Forecasting_33.png"/>
          <p:cNvPicPr>
            <a:picLocks noChangeAspect="1" noChangeArrowheads="1"/>
          </p:cNvPicPr>
          <p:nvPr/>
        </p:nvPicPr>
        <p:blipFill rotWithShape="1">
          <a:blip r:embed="rId3" cstate="print"/>
          <a:srcRect t="15097" r="17021" b="12947"/>
          <a:stretch/>
        </p:blipFill>
        <p:spPr bwMode="auto">
          <a:xfrm>
            <a:off x="1924050" y="1042987"/>
            <a:ext cx="5943600" cy="5591176"/>
          </a:xfrm>
          <a:prstGeom prst="rect">
            <a:avLst/>
          </a:prstGeom>
          <a:ln>
            <a:noFill/>
          </a:ln>
          <a:effectLst>
            <a:outerShdw blurRad="292100" dist="139700" dir="2700000" algn="tl" rotWithShape="0">
              <a:srgbClr val="333333">
                <a:alpha val="65000"/>
              </a:srgbClr>
            </a:outerShdw>
          </a:effectLst>
        </p:spPr>
      </p:pic>
      <p:sp>
        <p:nvSpPr>
          <p:cNvPr id="4" name="Rectangle 2"/>
          <p:cNvSpPr>
            <a:spLocks noGrp="1" noChangeArrowheads="1"/>
          </p:cNvSpPr>
          <p:nvPr>
            <p:ph type="title"/>
          </p:nvPr>
        </p:nvSpPr>
        <p:spPr>
          <a:xfrm>
            <a:off x="161925" y="228600"/>
            <a:ext cx="9144000" cy="990600"/>
          </a:xfrm>
        </p:spPr>
        <p:txBody>
          <a:bodyPr/>
          <a:lstStyle/>
          <a:p>
            <a:pPr eaLnBrk="1" hangingPunct="1"/>
            <a:r>
              <a:rPr lang="en-US" dirty="0"/>
              <a:t>NWS Spot Forecasts</a:t>
            </a:r>
          </a:p>
        </p:txBody>
      </p:sp>
      <p:sp>
        <p:nvSpPr>
          <p:cNvPr id="2" name="TextBox 1"/>
          <p:cNvSpPr txBox="1"/>
          <p:nvPr/>
        </p:nvSpPr>
        <p:spPr>
          <a:xfrm rot="19502045">
            <a:off x="2751036" y="2992372"/>
            <a:ext cx="3724096" cy="1200329"/>
          </a:xfrm>
          <a:prstGeom prst="rect">
            <a:avLst/>
          </a:prstGeom>
          <a:noFill/>
        </p:spPr>
        <p:txBody>
          <a:bodyPr wrap="none" rtlCol="0">
            <a:spAutoFit/>
          </a:bodyPr>
          <a:lstStyle/>
          <a:p>
            <a:r>
              <a:rPr lang="en-US" sz="7200" dirty="0" err="1">
                <a:solidFill>
                  <a:srgbClr val="FF0000"/>
                </a:solidFill>
              </a:rPr>
              <a:t>Hysplit</a:t>
            </a:r>
            <a:r>
              <a:rPr lang="en-US" sz="7200" dirty="0">
                <a:solidFill>
                  <a:srgbClr val="FF0000"/>
                </a:solidFill>
              </a:rPr>
              <a:t>??</a:t>
            </a:r>
          </a:p>
        </p:txBody>
      </p:sp>
    </p:spTree>
    <p:extLst>
      <p:ext uri="{BB962C8B-B14F-4D97-AF65-F5344CB8AC3E}">
        <p14:creationId xmlns:p14="http://schemas.microsoft.com/office/powerpoint/2010/main" val="935717414"/>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704850"/>
            <a:ext cx="8229600" cy="514350"/>
          </a:xfrm>
        </p:spPr>
        <p:txBody>
          <a:bodyPr>
            <a:noAutofit/>
          </a:bodyPr>
          <a:lstStyle/>
          <a:p>
            <a:pPr algn="ctr"/>
            <a:r>
              <a:rPr lang="en-US" sz="3200" dirty="0">
                <a:solidFill>
                  <a:schemeClr val="tx1"/>
                </a:solidFill>
              </a:rPr>
              <a:t>Smoke Management Forecasts</a:t>
            </a:r>
          </a:p>
        </p:txBody>
      </p:sp>
      <p:sp>
        <p:nvSpPr>
          <p:cNvPr id="6" name="Text Placeholder 5"/>
          <p:cNvSpPr>
            <a:spLocks noGrp="1"/>
          </p:cNvSpPr>
          <p:nvPr>
            <p:ph type="body" idx="2"/>
          </p:nvPr>
        </p:nvSpPr>
        <p:spPr>
          <a:xfrm>
            <a:off x="247650" y="1743075"/>
            <a:ext cx="4495800" cy="4495800"/>
          </a:xfrm>
        </p:spPr>
        <p:txBody>
          <a:bodyPr>
            <a:noAutofit/>
          </a:bodyPr>
          <a:lstStyle/>
          <a:p>
            <a:r>
              <a:rPr lang="en-US" sz="2000" dirty="0"/>
              <a:t>All NWS offices forecast :</a:t>
            </a:r>
          </a:p>
          <a:p>
            <a:r>
              <a:rPr lang="en-US" sz="2000" dirty="0"/>
              <a:t>	1) Mixing Height</a:t>
            </a:r>
          </a:p>
          <a:p>
            <a:r>
              <a:rPr lang="en-US" sz="2000" dirty="0"/>
              <a:t>	2) Transport Wind</a:t>
            </a:r>
          </a:p>
          <a:p>
            <a:r>
              <a:rPr lang="en-US" sz="2000" dirty="0"/>
              <a:t>	3) Ventilation (dispersion)</a:t>
            </a:r>
          </a:p>
          <a:p>
            <a:r>
              <a:rPr lang="en-US" sz="2000" dirty="0"/>
              <a:t>	4) Haines Index</a:t>
            </a:r>
          </a:p>
          <a:p>
            <a:br>
              <a:rPr lang="en-US" sz="2000" dirty="0"/>
            </a:br>
            <a:endParaRPr lang="en-US" sz="2000" dirty="0"/>
          </a:p>
          <a:p>
            <a:endParaRPr lang="en-US" sz="2000" dirty="0"/>
          </a:p>
          <a:p>
            <a:r>
              <a:rPr lang="en-US" sz="2000" dirty="0"/>
              <a:t>Text, Graphical and Hourly Forecasts</a:t>
            </a:r>
          </a:p>
        </p:txBody>
      </p:sp>
      <p:pic>
        <p:nvPicPr>
          <p:cNvPr id="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56" t="18889" r="51075" b="9349"/>
          <a:stretch/>
        </p:blipFill>
        <p:spPr bwMode="auto">
          <a:xfrm>
            <a:off x="4419600" y="1447800"/>
            <a:ext cx="3465169" cy="30627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 name="Picture 2">
            <a:extLst>
              <a:ext uri="{FF2B5EF4-FFF2-40B4-BE49-F238E27FC236}">
                <a16:creationId xmlns:a16="http://schemas.microsoft.com/office/drawing/2014/main" id="{7869BB49-A822-43C4-922A-B4A77C497811}"/>
              </a:ext>
            </a:extLst>
          </p:cNvPr>
          <p:cNvPicPr>
            <a:picLocks noChangeAspect="1"/>
          </p:cNvPicPr>
          <p:nvPr/>
        </p:nvPicPr>
        <p:blipFill rotWithShape="1">
          <a:blip r:embed="rId3"/>
          <a:srcRect l="50000" t="1134" r="10833" b="48604"/>
          <a:stretch/>
        </p:blipFill>
        <p:spPr>
          <a:xfrm>
            <a:off x="5361709" y="3733800"/>
            <a:ext cx="3581400" cy="2743200"/>
          </a:xfrm>
          <a:prstGeom prst="rect">
            <a:avLst/>
          </a:prstGeom>
        </p:spPr>
      </p:pic>
    </p:spTree>
    <p:extLst>
      <p:ext uri="{BB962C8B-B14F-4D97-AF65-F5344CB8AC3E}">
        <p14:creationId xmlns:p14="http://schemas.microsoft.com/office/powerpoint/2010/main" val="10167770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akupuu Fire 2005 sb"/>
          <p:cNvPicPr>
            <a:picLocks noGrp="1" noChangeAspect="1" noChangeArrowheads="1"/>
          </p:cNvPicPr>
          <p:nvPr>
            <p:ph/>
          </p:nvPr>
        </p:nvPicPr>
        <p:blipFill>
          <a:blip r:embed="rId2" cstate="print"/>
          <a:srcRect/>
          <a:stretch>
            <a:fillRect/>
          </a:stretch>
        </p:blipFill>
        <p:spPr>
          <a:xfrm>
            <a:off x="0" y="0"/>
            <a:ext cx="9144000" cy="6865938"/>
          </a:xfrm>
          <a:noFill/>
        </p:spPr>
      </p:pic>
      <p:sp>
        <p:nvSpPr>
          <p:cNvPr id="9219" name="Text Box 3"/>
          <p:cNvSpPr txBox="1">
            <a:spLocks noChangeArrowheads="1"/>
          </p:cNvSpPr>
          <p:nvPr/>
        </p:nvSpPr>
        <p:spPr bwMode="auto">
          <a:xfrm>
            <a:off x="1593850" y="1219200"/>
            <a:ext cx="213995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Fuel Loading</a:t>
            </a:r>
          </a:p>
        </p:txBody>
      </p:sp>
      <p:sp>
        <p:nvSpPr>
          <p:cNvPr id="9220" name="Text Box 4"/>
          <p:cNvSpPr txBox="1">
            <a:spLocks noChangeArrowheads="1"/>
          </p:cNvSpPr>
          <p:nvPr/>
        </p:nvSpPr>
        <p:spPr bwMode="auto">
          <a:xfrm>
            <a:off x="2362200" y="2362200"/>
            <a:ext cx="289560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Fuel Consumption</a:t>
            </a:r>
          </a:p>
        </p:txBody>
      </p:sp>
      <p:sp>
        <p:nvSpPr>
          <p:cNvPr id="9221" name="Text Box 5"/>
          <p:cNvSpPr txBox="1">
            <a:spLocks noChangeArrowheads="1"/>
          </p:cNvSpPr>
          <p:nvPr/>
        </p:nvSpPr>
        <p:spPr bwMode="auto">
          <a:xfrm>
            <a:off x="2971800" y="3505200"/>
            <a:ext cx="266700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Emission Factor</a:t>
            </a:r>
            <a:endParaRPr lang="en-US" b="1"/>
          </a:p>
        </p:txBody>
      </p:sp>
      <p:sp>
        <p:nvSpPr>
          <p:cNvPr id="9222" name="Text Box 6"/>
          <p:cNvSpPr txBox="1">
            <a:spLocks noChangeArrowheads="1"/>
          </p:cNvSpPr>
          <p:nvPr/>
        </p:nvSpPr>
        <p:spPr bwMode="auto">
          <a:xfrm>
            <a:off x="3575050" y="4724400"/>
            <a:ext cx="328295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Emission Production</a:t>
            </a:r>
          </a:p>
        </p:txBody>
      </p:sp>
      <p:sp>
        <p:nvSpPr>
          <p:cNvPr id="9223" name="Text Box 7"/>
          <p:cNvSpPr txBox="1">
            <a:spLocks noChangeArrowheads="1"/>
          </p:cNvSpPr>
          <p:nvPr/>
        </p:nvSpPr>
        <p:spPr bwMode="auto">
          <a:xfrm>
            <a:off x="4114800" y="5867400"/>
            <a:ext cx="396240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Dispersion/Concentration</a:t>
            </a:r>
          </a:p>
        </p:txBody>
      </p:sp>
      <p:sp>
        <p:nvSpPr>
          <p:cNvPr id="9224" name="AutoShape 8"/>
          <p:cNvSpPr>
            <a:spLocks noChangeArrowheads="1"/>
          </p:cNvSpPr>
          <p:nvPr/>
        </p:nvSpPr>
        <p:spPr bwMode="auto">
          <a:xfrm rot="-2101337">
            <a:off x="3200400" y="18288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
        <p:nvSpPr>
          <p:cNvPr id="9225" name="AutoShape 9"/>
          <p:cNvSpPr>
            <a:spLocks noChangeArrowheads="1"/>
          </p:cNvSpPr>
          <p:nvPr/>
        </p:nvSpPr>
        <p:spPr bwMode="auto">
          <a:xfrm rot="-2101337">
            <a:off x="3962400" y="29718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
        <p:nvSpPr>
          <p:cNvPr id="9226" name="AutoShape 10"/>
          <p:cNvSpPr>
            <a:spLocks noChangeArrowheads="1"/>
          </p:cNvSpPr>
          <p:nvPr/>
        </p:nvSpPr>
        <p:spPr bwMode="auto">
          <a:xfrm rot="-2101337">
            <a:off x="4572000" y="41910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
        <p:nvSpPr>
          <p:cNvPr id="9227" name="AutoShape 11"/>
          <p:cNvSpPr>
            <a:spLocks noChangeArrowheads="1"/>
          </p:cNvSpPr>
          <p:nvPr/>
        </p:nvSpPr>
        <p:spPr bwMode="auto">
          <a:xfrm rot="-2101337">
            <a:off x="5486400" y="53340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
        <p:nvSpPr>
          <p:cNvPr id="9228" name="Text Box 12"/>
          <p:cNvSpPr txBox="1">
            <a:spLocks noChangeArrowheads="1"/>
          </p:cNvSpPr>
          <p:nvPr/>
        </p:nvSpPr>
        <p:spPr bwMode="auto">
          <a:xfrm>
            <a:off x="4572000" y="1219200"/>
            <a:ext cx="2438400" cy="457200"/>
          </a:xfrm>
          <a:prstGeom prst="rect">
            <a:avLst/>
          </a:prstGeom>
          <a:noFill/>
          <a:ln w="9525">
            <a:noFill/>
            <a:miter lim="800000"/>
            <a:headEnd/>
            <a:tailEnd/>
          </a:ln>
        </p:spPr>
        <p:txBody>
          <a:bodyPr>
            <a:spAutoFit/>
          </a:bodyPr>
          <a:lstStyle/>
          <a:p>
            <a:pPr eaLnBrk="0" hangingPunct="0">
              <a:spcBef>
                <a:spcPct val="50000"/>
              </a:spcBef>
            </a:pPr>
            <a:r>
              <a:rPr lang="en-US" b="1">
                <a:solidFill>
                  <a:schemeClr val="bg1"/>
                </a:solidFill>
              </a:rPr>
              <a:t>Largest Error</a:t>
            </a:r>
          </a:p>
        </p:txBody>
      </p:sp>
      <p:sp>
        <p:nvSpPr>
          <p:cNvPr id="9229" name="Text Box 13"/>
          <p:cNvSpPr txBox="1">
            <a:spLocks noChangeArrowheads="1"/>
          </p:cNvSpPr>
          <p:nvPr/>
        </p:nvSpPr>
        <p:spPr bwMode="auto">
          <a:xfrm>
            <a:off x="5715000" y="2193925"/>
            <a:ext cx="3429000" cy="457200"/>
          </a:xfrm>
          <a:prstGeom prst="rect">
            <a:avLst/>
          </a:prstGeom>
          <a:noFill/>
          <a:ln w="9525">
            <a:noFill/>
            <a:miter lim="800000"/>
            <a:headEnd/>
            <a:tailEnd/>
          </a:ln>
        </p:spPr>
        <p:txBody>
          <a:bodyPr>
            <a:spAutoFit/>
          </a:bodyPr>
          <a:lstStyle/>
          <a:p>
            <a:pPr eaLnBrk="0" hangingPunct="0">
              <a:spcBef>
                <a:spcPct val="50000"/>
              </a:spcBef>
            </a:pPr>
            <a:r>
              <a:rPr lang="en-US" b="1">
                <a:solidFill>
                  <a:schemeClr val="bg1"/>
                </a:solidFill>
              </a:rPr>
              <a:t>Second Largest Error</a:t>
            </a:r>
          </a:p>
        </p:txBody>
      </p:sp>
      <p:sp>
        <p:nvSpPr>
          <p:cNvPr id="9230" name="Text Box 14"/>
          <p:cNvSpPr txBox="1">
            <a:spLocks noChangeArrowheads="1"/>
          </p:cNvSpPr>
          <p:nvPr/>
        </p:nvSpPr>
        <p:spPr bwMode="auto">
          <a:xfrm>
            <a:off x="6096000" y="3565525"/>
            <a:ext cx="2667000" cy="457200"/>
          </a:xfrm>
          <a:prstGeom prst="rect">
            <a:avLst/>
          </a:prstGeom>
          <a:noFill/>
          <a:ln w="9525">
            <a:noFill/>
            <a:miter lim="800000"/>
            <a:headEnd/>
            <a:tailEnd/>
          </a:ln>
        </p:spPr>
        <p:txBody>
          <a:bodyPr>
            <a:spAutoFit/>
          </a:bodyPr>
          <a:lstStyle/>
          <a:p>
            <a:pPr eaLnBrk="0" hangingPunct="0">
              <a:spcBef>
                <a:spcPct val="50000"/>
              </a:spcBef>
            </a:pPr>
            <a:r>
              <a:rPr lang="en-US" b="1">
                <a:solidFill>
                  <a:schemeClr val="bg1"/>
                </a:solidFill>
              </a:rPr>
              <a:t>Smallest Error</a:t>
            </a:r>
          </a:p>
        </p:txBody>
      </p:sp>
      <p:sp>
        <p:nvSpPr>
          <p:cNvPr id="9231" name="Rectangle 15"/>
          <p:cNvSpPr>
            <a:spLocks noChangeArrowheads="1"/>
          </p:cNvSpPr>
          <p:nvPr/>
        </p:nvSpPr>
        <p:spPr bwMode="auto">
          <a:xfrm>
            <a:off x="1066800" y="76200"/>
            <a:ext cx="1828800" cy="457200"/>
          </a:xfrm>
          <a:prstGeom prst="rect">
            <a:avLst/>
          </a:prstGeom>
          <a:solidFill>
            <a:schemeClr val="accent2"/>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accent2"/>
            </a:extrusionClr>
          </a:sp3d>
        </p:spPr>
        <p:txBody>
          <a:bodyPr>
            <a:spAutoFit/>
            <a:flatTx/>
          </a:bodyPr>
          <a:lstStyle/>
          <a:p>
            <a:pPr eaLnBrk="0" hangingPunct="0">
              <a:spcBef>
                <a:spcPct val="50000"/>
              </a:spcBef>
            </a:pPr>
            <a:r>
              <a:rPr lang="en-US" b="1">
                <a:solidFill>
                  <a:schemeClr val="bg1"/>
                </a:solidFill>
              </a:rPr>
              <a:t>Black Area</a:t>
            </a:r>
          </a:p>
        </p:txBody>
      </p:sp>
      <p:sp>
        <p:nvSpPr>
          <p:cNvPr id="9232" name="AutoShape 16"/>
          <p:cNvSpPr>
            <a:spLocks noChangeArrowheads="1"/>
          </p:cNvSpPr>
          <p:nvPr/>
        </p:nvSpPr>
        <p:spPr bwMode="auto">
          <a:xfrm rot="-2101337">
            <a:off x="2133600" y="685800"/>
            <a:ext cx="304800" cy="533400"/>
          </a:xfrm>
          <a:prstGeom prst="downArrow">
            <a:avLst>
              <a:gd name="adj1" fmla="val 50000"/>
              <a:gd name="adj2" fmla="val 43750"/>
            </a:avLst>
          </a:prstGeom>
          <a:solidFill>
            <a:srgbClr val="336699"/>
          </a:solidFill>
          <a:ln w="9525">
            <a:solidFill>
              <a:schemeClr val="tx1"/>
            </a:solidFill>
            <a:miter lim="800000"/>
            <a:headEnd/>
            <a:tailEnd/>
          </a:ln>
        </p:spPr>
        <p:txBody>
          <a:bodyPr wrap="none" anchor="ctr"/>
          <a:lstStyle/>
          <a:p>
            <a:endParaRPr lang="en-US" b="1"/>
          </a:p>
        </p:txBody>
      </p:sp>
    </p:spTree>
    <p:extLst>
      <p:ext uri="{BB962C8B-B14F-4D97-AF65-F5344CB8AC3E}">
        <p14:creationId xmlns:p14="http://schemas.microsoft.com/office/powerpoint/2010/main" val="1390708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0" y="914400"/>
            <a:ext cx="5534025" cy="2060702"/>
          </a:xfrm>
          <a:prstGeom prst="rect">
            <a:avLst/>
          </a:prstGeom>
        </p:spPr>
        <p:txBody>
          <a:bodyPr vert="horz" anchor="b">
            <a:noAutofit/>
            <a:scene3d>
              <a:camera prst="orthographicFront"/>
              <a:lightRig rig="soft" dir="t">
                <a:rot lat="0" lon="0" rev="16800000"/>
              </a:lightRig>
            </a:scene3d>
            <a:sp3d prstMaterial="softEdge"/>
          </a:bodyPr>
          <a:lstStyle>
            <a:lvl1pPr algn="l" rtl="0" eaLnBrk="1" latinLnBrk="0" hangingPunct="1">
              <a:spcBef>
                <a:spcPct val="0"/>
              </a:spcBef>
              <a:buNone/>
              <a:defRPr kumimoji="0" sz="2200" b="0" kern="1200" cap="none" baseline="0">
                <a:ln w="6350">
                  <a:noFill/>
                </a:ln>
                <a:solidFill>
                  <a:schemeClr val="accent1">
                    <a:tint val="73000"/>
                    <a:satMod val="180000"/>
                  </a:schemeClr>
                </a:solidFill>
                <a:effectLst>
                  <a:outerShdw blurRad="114300" dist="101600" dir="2700000" algn="tl" rotWithShape="0">
                    <a:srgbClr val="000000">
                      <a:alpha val="40000"/>
                    </a:srgbClr>
                  </a:outerShdw>
                </a:effectLst>
                <a:latin typeface="+mj-lt"/>
                <a:ea typeface="+mj-ea"/>
                <a:cs typeface="+mj-cs"/>
              </a:defRPr>
            </a:lvl1pPr>
          </a:lstStyle>
          <a:p>
            <a:pPr algn="ctr"/>
            <a:r>
              <a:rPr lang="en-US" sz="3200" dirty="0">
                <a:solidFill>
                  <a:srgbClr val="000000"/>
                </a:solidFill>
              </a:rPr>
              <a:t>Hourly Forecast</a:t>
            </a:r>
          </a:p>
          <a:p>
            <a:pPr algn="ctr"/>
            <a:r>
              <a:rPr lang="en-US" sz="2400" i="1" dirty="0">
                <a:solidFill>
                  <a:srgbClr val="000000"/>
                </a:solidFill>
              </a:rPr>
              <a:t>for a specific point</a:t>
            </a:r>
          </a:p>
          <a:p>
            <a:pPr algn="ctr"/>
            <a:endParaRPr lang="en-US" sz="2400" i="1" dirty="0">
              <a:solidFill>
                <a:srgbClr val="000000"/>
              </a:solidFill>
            </a:endParaRPr>
          </a:p>
          <a:p>
            <a:pPr algn="ctr"/>
            <a:r>
              <a:rPr lang="en-US" sz="2400" i="1" dirty="0">
                <a:solidFill>
                  <a:srgbClr val="000000"/>
                </a:solidFill>
              </a:rPr>
              <a:t>Fire Weather Dashboard (Poker)</a:t>
            </a:r>
          </a:p>
          <a:p>
            <a:pPr algn="ctr"/>
            <a:r>
              <a:rPr lang="en-US" sz="2400" i="1" dirty="0">
                <a:solidFill>
                  <a:srgbClr val="000000"/>
                </a:solidFill>
              </a:rPr>
              <a:t>https://www.weather.gov/dlh/fwd</a:t>
            </a:r>
          </a:p>
          <a:p>
            <a:pPr algn="ctr"/>
            <a:r>
              <a:rPr lang="en-US" sz="2400" dirty="0">
                <a:solidFill>
                  <a:srgbClr val="000000"/>
                </a:solidFill>
              </a:rPr>
              <a:t>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1200" y="0"/>
            <a:ext cx="3611193" cy="6858000"/>
          </a:xfrm>
          <a:prstGeom prst="rect">
            <a:avLst/>
          </a:prstGeom>
        </p:spPr>
      </p:pic>
      <p:pic>
        <p:nvPicPr>
          <p:cNvPr id="4" name="Picture 3">
            <a:extLst>
              <a:ext uri="{FF2B5EF4-FFF2-40B4-BE49-F238E27FC236}">
                <a16:creationId xmlns:a16="http://schemas.microsoft.com/office/drawing/2014/main" id="{C401D762-C759-41F0-B8B7-22F65C477F07}"/>
              </a:ext>
            </a:extLst>
          </p:cNvPr>
          <p:cNvPicPr>
            <a:picLocks noChangeAspect="1"/>
          </p:cNvPicPr>
          <p:nvPr/>
        </p:nvPicPr>
        <p:blipFill rotWithShape="1">
          <a:blip r:embed="rId3"/>
          <a:srcRect l="50000" t="-262" r="8333" b="48604"/>
          <a:stretch/>
        </p:blipFill>
        <p:spPr>
          <a:xfrm>
            <a:off x="862012" y="3117274"/>
            <a:ext cx="3810000" cy="2819399"/>
          </a:xfrm>
          <a:prstGeom prst="rect">
            <a:avLst/>
          </a:prstGeom>
        </p:spPr>
      </p:pic>
    </p:spTree>
    <p:extLst>
      <p:ext uri="{BB962C8B-B14F-4D97-AF65-F5344CB8AC3E}">
        <p14:creationId xmlns:p14="http://schemas.microsoft.com/office/powerpoint/2010/main" val="3864002828"/>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0"/>
            <a:ext cx="8229600" cy="1143000"/>
          </a:xfrm>
        </p:spPr>
        <p:txBody>
          <a:bodyPr>
            <a:noAutofit/>
          </a:bodyPr>
          <a:lstStyle/>
          <a:p>
            <a:r>
              <a:rPr lang="en-US" sz="8800" dirty="0"/>
              <a:t>LUNCH</a:t>
            </a:r>
          </a:p>
        </p:txBody>
      </p:sp>
    </p:spTree>
    <p:extLst>
      <p:ext uri="{BB962C8B-B14F-4D97-AF65-F5344CB8AC3E}">
        <p14:creationId xmlns:p14="http://schemas.microsoft.com/office/powerpoint/2010/main" val="8119175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90800"/>
            <a:ext cx="8229600" cy="1143000"/>
          </a:xfrm>
        </p:spPr>
        <p:txBody>
          <a:bodyPr>
            <a:noAutofit/>
          </a:bodyPr>
          <a:lstStyle/>
          <a:p>
            <a:r>
              <a:rPr lang="en-US" sz="9600" dirty="0"/>
              <a:t>Smoke </a:t>
            </a:r>
            <a:br>
              <a:rPr lang="en-US" sz="9600" dirty="0"/>
            </a:br>
            <a:r>
              <a:rPr lang="en-US" sz="9600" dirty="0"/>
              <a:t>Tools</a:t>
            </a:r>
          </a:p>
        </p:txBody>
      </p:sp>
    </p:spTree>
    <p:extLst>
      <p:ext uri="{BB962C8B-B14F-4D97-AF65-F5344CB8AC3E}">
        <p14:creationId xmlns:p14="http://schemas.microsoft.com/office/powerpoint/2010/main" val="7808873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154362"/>
          </a:xfrm>
        </p:spPr>
        <p:txBody>
          <a:bodyPr>
            <a:normAutofit/>
          </a:bodyPr>
          <a:lstStyle/>
          <a:p>
            <a:r>
              <a:rPr lang="en-US" dirty="0"/>
              <a:t>Tool #1) Using </a:t>
            </a:r>
            <a:r>
              <a:rPr lang="en-US" b="1" i="1" u="sng" dirty="0"/>
              <a:t>Wind Roses </a:t>
            </a:r>
            <a:r>
              <a:rPr lang="en-US" dirty="0"/>
              <a:t>to Assess Tradeoffs with Wind Direction Windows</a:t>
            </a:r>
          </a:p>
        </p:txBody>
      </p:sp>
    </p:spTree>
    <p:extLst>
      <p:ext uri="{BB962C8B-B14F-4D97-AF65-F5344CB8AC3E}">
        <p14:creationId xmlns:p14="http://schemas.microsoft.com/office/powerpoint/2010/main" val="17497187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154362"/>
          </a:xfrm>
        </p:spPr>
        <p:txBody>
          <a:bodyPr>
            <a:normAutofit/>
          </a:bodyPr>
          <a:lstStyle/>
          <a:p>
            <a:r>
              <a:rPr lang="en-US" dirty="0"/>
              <a:t>Tool #2) Using </a:t>
            </a:r>
            <a:r>
              <a:rPr lang="en-US" b="1" i="1" u="sng" dirty="0"/>
              <a:t>Forecast Soundings </a:t>
            </a:r>
            <a:r>
              <a:rPr lang="en-US" dirty="0"/>
              <a:t>to Get a Better Picture of the Smoke Rise and Transport at Your Location</a:t>
            </a:r>
          </a:p>
        </p:txBody>
      </p:sp>
    </p:spTree>
    <p:extLst>
      <p:ext uri="{BB962C8B-B14F-4D97-AF65-F5344CB8AC3E}">
        <p14:creationId xmlns:p14="http://schemas.microsoft.com/office/powerpoint/2010/main" val="259868498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154362"/>
          </a:xfrm>
        </p:spPr>
        <p:txBody>
          <a:bodyPr>
            <a:normAutofit/>
          </a:bodyPr>
          <a:lstStyle/>
          <a:p>
            <a:r>
              <a:rPr lang="en-US" dirty="0"/>
              <a:t>Tool #3) Using </a:t>
            </a:r>
            <a:r>
              <a:rPr lang="en-US" b="1" i="1" u="sng" dirty="0"/>
              <a:t>Trajectories</a:t>
            </a:r>
            <a:r>
              <a:rPr lang="en-US" dirty="0"/>
              <a:t> to Determine Smoke Transport and Culpability for a Smoke Event</a:t>
            </a:r>
          </a:p>
        </p:txBody>
      </p:sp>
    </p:spTree>
    <p:extLst>
      <p:ext uri="{BB962C8B-B14F-4D97-AF65-F5344CB8AC3E}">
        <p14:creationId xmlns:p14="http://schemas.microsoft.com/office/powerpoint/2010/main" val="8594409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85800" y="1219200"/>
            <a:ext cx="7772400" cy="838200"/>
          </a:xfrm>
        </p:spPr>
        <p:txBody>
          <a:bodyPr/>
          <a:lstStyle/>
          <a:p>
            <a:r>
              <a:rPr lang="en-US"/>
              <a:t>Trajectory Models</a:t>
            </a:r>
          </a:p>
        </p:txBody>
      </p:sp>
      <p:sp>
        <p:nvSpPr>
          <p:cNvPr id="36867" name="Text Placeholder 2"/>
          <p:cNvSpPr>
            <a:spLocks noGrp="1"/>
          </p:cNvSpPr>
          <p:nvPr>
            <p:ph type="body" sz="half" idx="1"/>
          </p:nvPr>
        </p:nvSpPr>
        <p:spPr>
          <a:xfrm>
            <a:off x="1066800" y="2590800"/>
            <a:ext cx="7315200" cy="3657600"/>
          </a:xfrm>
        </p:spPr>
        <p:txBody>
          <a:bodyPr/>
          <a:lstStyle/>
          <a:p>
            <a:r>
              <a:rPr lang="en-US"/>
              <a:t>Model that uses archived and/or predicted meteorological info to calculate where air came from (back trajectory) or traveled to (forward trajectory) based on a starting location, </a:t>
            </a:r>
            <a:r>
              <a:rPr lang="en-US" i="1" u="sng"/>
              <a:t>height</a:t>
            </a:r>
            <a:r>
              <a:rPr lang="en-US"/>
              <a:t> and time.</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337442370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Placeholder 2"/>
          <p:cNvSpPr>
            <a:spLocks noGrp="1"/>
          </p:cNvSpPr>
          <p:nvPr>
            <p:ph type="body" sz="half" idx="1"/>
          </p:nvPr>
        </p:nvSpPr>
        <p:spPr>
          <a:xfrm>
            <a:off x="685800" y="1295400"/>
            <a:ext cx="8001000" cy="762000"/>
          </a:xfrm>
        </p:spPr>
        <p:txBody>
          <a:bodyPr/>
          <a:lstStyle/>
          <a:p>
            <a:pPr algn="ctr">
              <a:buFontTx/>
              <a:buNone/>
            </a:pPr>
            <a:r>
              <a:rPr lang="en-US" dirty="0"/>
              <a:t>Smoke in Minneapolis: Sept 9, 2011</a:t>
            </a:r>
          </a:p>
        </p:txBody>
      </p:sp>
      <p:pic>
        <p:nvPicPr>
          <p:cNvPr id="37891" name="Picture 4" descr="back traj.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976437"/>
            <a:ext cx="5791200"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6248400" y="39624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893" name="TextBox 7"/>
          <p:cNvSpPr txBox="1">
            <a:spLocks noChangeArrowheads="1"/>
          </p:cNvSpPr>
          <p:nvPr/>
        </p:nvSpPr>
        <p:spPr bwMode="auto">
          <a:xfrm>
            <a:off x="3505200" y="1914985"/>
            <a:ext cx="2220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r>
              <a:rPr lang="en-US" dirty="0"/>
              <a:t>Back trajectory</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565837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1143000"/>
            <a:ext cx="8229600" cy="1143000"/>
          </a:xfrm>
        </p:spPr>
        <p:txBody>
          <a:bodyPr/>
          <a:lstStyle/>
          <a:p>
            <a:r>
              <a:rPr lang="en-US" dirty="0"/>
              <a:t>What it does NOT do</a:t>
            </a:r>
          </a:p>
        </p:txBody>
      </p:sp>
      <p:sp>
        <p:nvSpPr>
          <p:cNvPr id="39939" name="Content Placeholder 2"/>
          <p:cNvSpPr>
            <a:spLocks noGrp="1"/>
          </p:cNvSpPr>
          <p:nvPr>
            <p:ph idx="1"/>
          </p:nvPr>
        </p:nvSpPr>
        <p:spPr>
          <a:xfrm>
            <a:off x="1143000" y="2438400"/>
            <a:ext cx="7315200" cy="3657600"/>
          </a:xfrm>
        </p:spPr>
        <p:txBody>
          <a:bodyPr>
            <a:normAutofit lnSpcReduction="10000"/>
          </a:bodyPr>
          <a:lstStyle/>
          <a:p>
            <a:r>
              <a:rPr lang="en-US" dirty="0"/>
              <a:t>HYSPLIT trajectory model does </a:t>
            </a:r>
            <a:r>
              <a:rPr lang="en-US" u="sng" dirty="0"/>
              <a:t>NOT</a:t>
            </a:r>
            <a:r>
              <a:rPr lang="en-US" dirty="0"/>
              <a:t> produce concentration estimates of smoke.</a:t>
            </a:r>
          </a:p>
          <a:p>
            <a:r>
              <a:rPr lang="en-US" dirty="0"/>
              <a:t>…meaning it does </a:t>
            </a:r>
            <a:r>
              <a:rPr lang="en-US" u="sng" dirty="0"/>
              <a:t>NOT</a:t>
            </a:r>
            <a:r>
              <a:rPr lang="en-US" dirty="0"/>
              <a:t> tell you how </a:t>
            </a:r>
            <a:r>
              <a:rPr lang="en-US" u="sng" dirty="0"/>
              <a:t>MUCH</a:t>
            </a:r>
            <a:r>
              <a:rPr lang="en-US" dirty="0"/>
              <a:t> smoke is in the air</a:t>
            </a:r>
          </a:p>
          <a:p>
            <a:r>
              <a:rPr lang="en-US" dirty="0"/>
              <a:t>…it just tells you </a:t>
            </a:r>
            <a:r>
              <a:rPr lang="en-US" u="sng" dirty="0"/>
              <a:t>WHERE</a:t>
            </a:r>
            <a:r>
              <a:rPr lang="en-US" dirty="0"/>
              <a:t> the smoke is going or where it has been </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292790076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1066800"/>
            <a:ext cx="8229600" cy="1143000"/>
          </a:xfrm>
        </p:spPr>
        <p:txBody>
          <a:bodyPr/>
          <a:lstStyle/>
          <a:p>
            <a:r>
              <a:rPr lang="en-US" dirty="0"/>
              <a:t>Key Inputs</a:t>
            </a:r>
          </a:p>
        </p:txBody>
      </p:sp>
      <p:sp>
        <p:nvSpPr>
          <p:cNvPr id="40963" name="Content Placeholder 2"/>
          <p:cNvSpPr>
            <a:spLocks noGrp="1"/>
          </p:cNvSpPr>
          <p:nvPr>
            <p:ph idx="1"/>
          </p:nvPr>
        </p:nvSpPr>
        <p:spPr>
          <a:xfrm>
            <a:off x="1219200" y="2286000"/>
            <a:ext cx="7239000" cy="4191000"/>
          </a:xfrm>
        </p:spPr>
        <p:txBody>
          <a:bodyPr/>
          <a:lstStyle/>
          <a:p>
            <a:r>
              <a:rPr lang="en-US" dirty="0"/>
              <a:t>Where – Location of fire (smoke)</a:t>
            </a:r>
          </a:p>
          <a:p>
            <a:pPr lvl="1"/>
            <a:r>
              <a:rPr lang="en-US" dirty="0"/>
              <a:t>X,Y not as important as height AGL (plume rise)</a:t>
            </a:r>
          </a:p>
          <a:p>
            <a:r>
              <a:rPr lang="en-US" dirty="0"/>
              <a:t>When – when will smoke be generated at a significant height?</a:t>
            </a:r>
          </a:p>
          <a:p>
            <a:r>
              <a:rPr lang="en-US" dirty="0"/>
              <a:t>Try to bracket possible combinations of conditions (perform multiple runs)</a:t>
            </a:r>
          </a:p>
          <a:p>
            <a:pPr lvl="1"/>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9668" b="52122"/>
          <a:stretch/>
        </p:blipFill>
        <p:spPr>
          <a:xfrm>
            <a:off x="0" y="0"/>
            <a:ext cx="9143999" cy="1143000"/>
          </a:xfrm>
          <a:prstGeom prst="rect">
            <a:avLst/>
          </a:prstGeom>
        </p:spPr>
      </p:pic>
    </p:spTree>
    <p:extLst>
      <p:ext uri="{BB962C8B-B14F-4D97-AF65-F5344CB8AC3E}">
        <p14:creationId xmlns:p14="http://schemas.microsoft.com/office/powerpoint/2010/main" val="23840171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7787</TotalTime>
  <Words>4421</Words>
  <Application>Microsoft Office PowerPoint</Application>
  <PresentationFormat>On-screen Show (4:3)</PresentationFormat>
  <Paragraphs>708</Paragraphs>
  <Slides>132</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132</vt:i4>
      </vt:variant>
    </vt:vector>
  </HeadingPairs>
  <TitlesOfParts>
    <vt:vector size="140" baseType="lpstr">
      <vt:lpstr>Arial</vt:lpstr>
      <vt:lpstr>Arial Narrow</vt:lpstr>
      <vt:lpstr>Calibri</vt:lpstr>
      <vt:lpstr>Tahoma</vt:lpstr>
      <vt:lpstr>Times New Roman</vt:lpstr>
      <vt:lpstr>Verdana</vt:lpstr>
      <vt:lpstr>Office Theme</vt:lpstr>
      <vt:lpstr>1_Default Design</vt:lpstr>
      <vt:lpstr>Smoke Tools Workshop</vt:lpstr>
      <vt:lpstr>Who am I?</vt:lpstr>
      <vt:lpstr>Review Homework</vt:lpstr>
      <vt:lpstr>Why Should I Care About Smoke?</vt:lpstr>
      <vt:lpstr>What is more important to our health to be clean?</vt:lpstr>
      <vt:lpstr>Concerns About Smoke???</vt:lpstr>
      <vt:lpstr>Concerns About Smoke</vt:lpstr>
      <vt:lpstr>Fuels and smoke generation</vt:lpstr>
      <vt:lpstr>PowerPoint Presentation</vt:lpstr>
      <vt:lpstr>Combustion and Consumption  is Affected by Fuel</vt:lpstr>
      <vt:lpstr>Fuel Moisture Content</vt:lpstr>
      <vt:lpstr>Pre-Ignition Phase</vt:lpstr>
      <vt:lpstr>Flaming Phase</vt:lpstr>
      <vt:lpstr>Smoldering Phase</vt:lpstr>
      <vt:lpstr>Glowing Phase (Residual)</vt:lpstr>
      <vt:lpstr>PowerPoint Presentation</vt:lpstr>
      <vt:lpstr>PowerPoint Presentation</vt:lpstr>
      <vt:lpstr>PowerPoint Presentation</vt:lpstr>
      <vt:lpstr>Let’s Review - Products of Combustion</vt:lpstr>
      <vt:lpstr>PowerPoint Presentation</vt:lpstr>
      <vt:lpstr>Air Quality Regulations</vt:lpstr>
      <vt:lpstr>PowerPoint Presentation</vt:lpstr>
      <vt:lpstr>PowerPoint Presentation</vt:lpstr>
      <vt:lpstr>EPA Health Standards</vt:lpstr>
      <vt:lpstr>Particulate Matter</vt:lpstr>
      <vt:lpstr>PowerPoint Presentation</vt:lpstr>
      <vt:lpstr>PowerPoint Presentation</vt:lpstr>
      <vt:lpstr>Current NAAQS</vt:lpstr>
      <vt:lpstr>Averaging Time</vt:lpstr>
      <vt:lpstr>PowerPoint Presentation</vt:lpstr>
      <vt:lpstr>Exceptional Event Rule</vt:lpstr>
      <vt:lpstr>Key Points of EER</vt:lpstr>
      <vt:lpstr>Key Points of EER</vt:lpstr>
      <vt:lpstr>Key Points of EER</vt:lpstr>
      <vt:lpstr>What Do I Need to Know About Smoke? (cliff notes version)</vt:lpstr>
      <vt:lpstr>PowerPoint Presentation</vt:lpstr>
      <vt:lpstr>What do I need to know about Smoke? (Cliff Notes version)</vt:lpstr>
      <vt:lpstr>States with Smoke Management Plans</vt:lpstr>
      <vt:lpstr>What is the purpose of a SMP?</vt:lpstr>
      <vt:lpstr>Minnesota</vt:lpstr>
      <vt:lpstr>Sensitive Receptors</vt:lpstr>
      <vt:lpstr>Sensitive Receptors</vt:lpstr>
      <vt:lpstr>Examples</vt:lpstr>
      <vt:lpstr>PowerPoint Presentation</vt:lpstr>
      <vt:lpstr>4.2.2 Smoke Management Components of Burn Plans</vt:lpstr>
      <vt:lpstr>4.2.2 Smoke Management Components of Burn Plans</vt:lpstr>
      <vt:lpstr>PowerPoint Presentation</vt:lpstr>
      <vt:lpstr>PowerPoint Presentation</vt:lpstr>
      <vt:lpstr>PowerPoint Presentation</vt:lpstr>
      <vt:lpstr>Contingency Plan</vt:lpstr>
      <vt:lpstr>What do I need to know about Smoke? (Cliff Notes version)</vt:lpstr>
      <vt:lpstr>PowerPoint Presentation</vt:lpstr>
      <vt:lpstr>What do I need to know about Smoke? (Cliff Notes version)</vt:lpstr>
      <vt:lpstr>EPA’s Air Quality Index (AQI)</vt:lpstr>
      <vt:lpstr>PowerPoint Presentation</vt:lpstr>
      <vt:lpstr>PowerPoint Presentation</vt:lpstr>
      <vt:lpstr>PowerPoint Presentation</vt:lpstr>
      <vt:lpstr>EPA Fire and Smoke Map https://fire.airnow.gov/</vt:lpstr>
      <vt:lpstr>BREAK</vt:lpstr>
      <vt:lpstr>Practical Meteorology </vt:lpstr>
      <vt:lpstr>Dispersion Meteorology Terms</vt:lpstr>
      <vt:lpstr>Quick Weather Basics Review</vt:lpstr>
      <vt:lpstr>PowerPoint Presentation</vt:lpstr>
      <vt:lpstr>Atmospheric Stability</vt:lpstr>
      <vt:lpstr>PowerPoint Presentation</vt:lpstr>
      <vt:lpstr>Unstable Atmosphere</vt:lpstr>
      <vt:lpstr>Visual Indicators  of Unstable Air</vt:lpstr>
      <vt:lpstr>Stable Atmosphere</vt:lpstr>
      <vt:lpstr>Visual Indicators of Stable Air</vt:lpstr>
      <vt:lpstr>Weather balloons</vt:lpstr>
      <vt:lpstr>Sounding</vt:lpstr>
      <vt:lpstr>Inversions</vt:lpstr>
      <vt:lpstr>PowerPoint Presentation</vt:lpstr>
      <vt:lpstr>Temperature “Inversion”</vt:lpstr>
      <vt:lpstr>PowerPoint Presentation</vt:lpstr>
      <vt:lpstr>Formation of  Nighttime Inversion</vt:lpstr>
      <vt:lpstr>PowerPoint Presentation</vt:lpstr>
      <vt:lpstr>PowerPoint Presentation</vt:lpstr>
      <vt:lpstr>Mixing Height</vt:lpstr>
      <vt:lpstr>PowerPoint Presentation</vt:lpstr>
      <vt:lpstr>PowerPoint Presentation</vt:lpstr>
      <vt:lpstr>Visual Indicators</vt:lpstr>
      <vt:lpstr>Transport Winds</vt:lpstr>
      <vt:lpstr>The stronger the winds  The better the dispersion</vt:lpstr>
      <vt:lpstr>Dispersion</vt:lpstr>
      <vt:lpstr>PowerPoint Presentation</vt:lpstr>
      <vt:lpstr>Weather and Smoke Mgmt Forecasts.</vt:lpstr>
      <vt:lpstr>NWS Spot Forecasts</vt:lpstr>
      <vt:lpstr>Smoke Management Forecasts</vt:lpstr>
      <vt:lpstr>PowerPoint Presentation</vt:lpstr>
      <vt:lpstr>LUNCH</vt:lpstr>
      <vt:lpstr>Smoke  Tools</vt:lpstr>
      <vt:lpstr>Tool #1) Using Wind Roses to Assess Tradeoffs with Wind Direction Windows</vt:lpstr>
      <vt:lpstr>Tool #2) Using Forecast Soundings to Get a Better Picture of the Smoke Rise and Transport at Your Location</vt:lpstr>
      <vt:lpstr>Tool #3) Using Trajectories to Determine Smoke Transport and Culpability for a Smoke Event</vt:lpstr>
      <vt:lpstr>Trajectory Models</vt:lpstr>
      <vt:lpstr>PowerPoint Presentation</vt:lpstr>
      <vt:lpstr>What it does NOT do</vt:lpstr>
      <vt:lpstr>Key Inputs</vt:lpstr>
      <vt:lpstr>PowerPoint Presentation</vt:lpstr>
      <vt:lpstr>Key Issues</vt:lpstr>
      <vt:lpstr>PowerPoint Presentation</vt:lpstr>
      <vt:lpstr>PowerPoint Presentation</vt:lpstr>
      <vt:lpstr> Tool # 4) and 5) Dispersion Modeling using Simple Screening and VSMOKE</vt:lpstr>
      <vt:lpstr>PowerPoint Presentation</vt:lpstr>
      <vt:lpstr>PowerPoint Presentation</vt:lpstr>
      <vt:lpstr>Smoke Monitoring – from photos to monitors</vt:lpstr>
      <vt:lpstr>Reasons to Monitor</vt:lpstr>
      <vt:lpstr>Reasons to Monitor (cont.)</vt:lpstr>
      <vt:lpstr>Particulate  Monitoring Equipment</vt:lpstr>
      <vt:lpstr>Particulate  Monitoring Equipment</vt:lpstr>
      <vt:lpstr>Particulate  Monitoring Equipment</vt:lpstr>
      <vt:lpstr>Cameras</vt:lpstr>
      <vt:lpstr>PowerPoint Presentation</vt:lpstr>
      <vt:lpstr>Satellite</vt:lpstr>
      <vt:lpstr>Where to Monitor</vt:lpstr>
      <vt:lpstr>When to Monitor</vt:lpstr>
      <vt:lpstr>Nearby Air monitors = FREE data</vt:lpstr>
      <vt:lpstr>PowerPoint Presentation</vt:lpstr>
      <vt:lpstr>Trent’s Smoke Management Program Tips</vt:lpstr>
      <vt:lpstr>PowerPoint Presentation</vt:lpstr>
      <vt:lpstr>Questions?</vt:lpstr>
      <vt:lpstr>EXTRAS</vt:lpstr>
      <vt:lpstr>State - Air Monitoring Data</vt:lpstr>
      <vt:lpstr>Basic Smoke Management Practices</vt:lpstr>
      <vt:lpstr>BSMP1: Evaluate smoke dispersion conditions</vt:lpstr>
      <vt:lpstr>BSMP2:  Monitor the effects on air quality</vt:lpstr>
      <vt:lpstr>BSMP3:  Record-keeping</vt:lpstr>
      <vt:lpstr>BSMP 4:  Communication – Public Notification</vt:lpstr>
      <vt:lpstr>BSMP5:  Consider use of emission reduction techniques (ERTs)</vt:lpstr>
      <vt:lpstr>BSMP6:  Share the Airshed – Coordination of Area Burning</vt:lpstr>
      <vt:lpstr>Basic Smoke Management Practices</vt:lpstr>
    </vt:vector>
  </TitlesOfParts>
  <Company>BLM-NIFC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A. Peterson</dc:creator>
  <cp:lastModifiedBy>McGowan-Stinski, Jack</cp:lastModifiedBy>
  <cp:revision>467</cp:revision>
  <cp:lastPrinted>2013-10-31T12:23:48Z</cp:lastPrinted>
  <dcterms:created xsi:type="dcterms:W3CDTF">2002-08-26T19:17:01Z</dcterms:created>
  <dcterms:modified xsi:type="dcterms:W3CDTF">2022-02-24T19:00:39Z</dcterms:modified>
</cp:coreProperties>
</file>